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21"/>
  </p:notesMasterIdLst>
  <p:handoutMasterIdLst>
    <p:handoutMasterId r:id="rId222"/>
  </p:handoutMasterIdLst>
  <p:sldIdLst>
    <p:sldId id="316" r:id="rId5"/>
    <p:sldId id="405" r:id="rId6"/>
    <p:sldId id="485" r:id="rId7"/>
    <p:sldId id="474" r:id="rId8"/>
    <p:sldId id="488" r:id="rId9"/>
    <p:sldId id="475" r:id="rId10"/>
    <p:sldId id="476" r:id="rId11"/>
    <p:sldId id="477" r:id="rId12"/>
    <p:sldId id="478" r:id="rId13"/>
    <p:sldId id="487" r:id="rId14"/>
    <p:sldId id="479" r:id="rId15"/>
    <p:sldId id="480" r:id="rId16"/>
    <p:sldId id="481" r:id="rId17"/>
    <p:sldId id="482" r:id="rId18"/>
    <p:sldId id="483" r:id="rId19"/>
    <p:sldId id="484" r:id="rId20"/>
    <p:sldId id="486" r:id="rId21"/>
    <p:sldId id="490" r:id="rId22"/>
    <p:sldId id="491" r:id="rId23"/>
    <p:sldId id="492" r:id="rId24"/>
    <p:sldId id="493" r:id="rId25"/>
    <p:sldId id="494" r:id="rId26"/>
    <p:sldId id="495" r:id="rId27"/>
    <p:sldId id="496" r:id="rId28"/>
    <p:sldId id="497" r:id="rId29"/>
    <p:sldId id="543" r:id="rId30"/>
    <p:sldId id="489" r:id="rId31"/>
    <p:sldId id="498" r:id="rId32"/>
    <p:sldId id="544" r:id="rId33"/>
    <p:sldId id="545" r:id="rId34"/>
    <p:sldId id="502" r:id="rId35"/>
    <p:sldId id="503" r:id="rId36"/>
    <p:sldId id="407" r:id="rId37"/>
    <p:sldId id="408"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8" r:id="rId56"/>
    <p:sldId id="429" r:id="rId57"/>
    <p:sldId id="430" r:id="rId58"/>
    <p:sldId id="431" r:id="rId59"/>
    <p:sldId id="432" r:id="rId60"/>
    <p:sldId id="433" r:id="rId61"/>
    <p:sldId id="434" r:id="rId62"/>
    <p:sldId id="435" r:id="rId63"/>
    <p:sldId id="436" r:id="rId64"/>
    <p:sldId id="437" r:id="rId65"/>
    <p:sldId id="438" r:id="rId66"/>
    <p:sldId id="439" r:id="rId67"/>
    <p:sldId id="440" r:id="rId68"/>
    <p:sldId id="441" r:id="rId69"/>
    <p:sldId id="442" r:id="rId70"/>
    <p:sldId id="443" r:id="rId71"/>
    <p:sldId id="499" r:id="rId72"/>
    <p:sldId id="556" r:id="rId73"/>
    <p:sldId id="546" r:id="rId74"/>
    <p:sldId id="558" r:id="rId75"/>
    <p:sldId id="557" r:id="rId76"/>
    <p:sldId id="504" r:id="rId77"/>
    <p:sldId id="444" r:id="rId78"/>
    <p:sldId id="445" r:id="rId79"/>
    <p:sldId id="500" r:id="rId80"/>
    <p:sldId id="501" r:id="rId81"/>
    <p:sldId id="505" r:id="rId82"/>
    <p:sldId id="506" r:id="rId83"/>
    <p:sldId id="559" r:id="rId84"/>
    <p:sldId id="547" r:id="rId85"/>
    <p:sldId id="548" r:id="rId86"/>
    <p:sldId id="549" r:id="rId87"/>
    <p:sldId id="550" r:id="rId88"/>
    <p:sldId id="551" r:id="rId89"/>
    <p:sldId id="552" r:id="rId90"/>
    <p:sldId id="553" r:id="rId91"/>
    <p:sldId id="554" r:id="rId92"/>
    <p:sldId id="555" r:id="rId93"/>
    <p:sldId id="561" r:id="rId94"/>
    <p:sldId id="562" r:id="rId95"/>
    <p:sldId id="563" r:id="rId96"/>
    <p:sldId id="564" r:id="rId97"/>
    <p:sldId id="565" r:id="rId98"/>
    <p:sldId id="566" r:id="rId99"/>
    <p:sldId id="567" r:id="rId100"/>
    <p:sldId id="568" r:id="rId101"/>
    <p:sldId id="569" r:id="rId102"/>
    <p:sldId id="570" r:id="rId103"/>
    <p:sldId id="571" r:id="rId104"/>
    <p:sldId id="572" r:id="rId105"/>
    <p:sldId id="573" r:id="rId106"/>
    <p:sldId id="574" r:id="rId107"/>
    <p:sldId id="575" r:id="rId108"/>
    <p:sldId id="576" r:id="rId109"/>
    <p:sldId id="577" r:id="rId110"/>
    <p:sldId id="586" r:id="rId111"/>
    <p:sldId id="587" r:id="rId112"/>
    <p:sldId id="588" r:id="rId113"/>
    <p:sldId id="589" r:id="rId114"/>
    <p:sldId id="590" r:id="rId115"/>
    <p:sldId id="578" r:id="rId116"/>
    <p:sldId id="585" r:id="rId117"/>
    <p:sldId id="579" r:id="rId118"/>
    <p:sldId id="580" r:id="rId119"/>
    <p:sldId id="581" r:id="rId120"/>
    <p:sldId id="582" r:id="rId121"/>
    <p:sldId id="583" r:id="rId122"/>
    <p:sldId id="584" r:id="rId123"/>
    <p:sldId id="455" r:id="rId124"/>
    <p:sldId id="456" r:id="rId125"/>
    <p:sldId id="457" r:id="rId126"/>
    <p:sldId id="458" r:id="rId127"/>
    <p:sldId id="459" r:id="rId128"/>
    <p:sldId id="460" r:id="rId129"/>
    <p:sldId id="461" r:id="rId130"/>
    <p:sldId id="462" r:id="rId131"/>
    <p:sldId id="463" r:id="rId132"/>
    <p:sldId id="464" r:id="rId133"/>
    <p:sldId id="507" r:id="rId134"/>
    <p:sldId id="508" r:id="rId135"/>
    <p:sldId id="465" r:id="rId136"/>
    <p:sldId id="466" r:id="rId137"/>
    <p:sldId id="467" r:id="rId138"/>
    <p:sldId id="468" r:id="rId139"/>
    <p:sldId id="469" r:id="rId140"/>
    <p:sldId id="510" r:id="rId141"/>
    <p:sldId id="511" r:id="rId142"/>
    <p:sldId id="560" r:id="rId143"/>
    <p:sldId id="512" r:id="rId144"/>
    <p:sldId id="470" r:id="rId145"/>
    <p:sldId id="471" r:id="rId146"/>
    <p:sldId id="472" r:id="rId147"/>
    <p:sldId id="513" r:id="rId148"/>
    <p:sldId id="448" r:id="rId149"/>
    <p:sldId id="453" r:id="rId150"/>
    <p:sldId id="473" r:id="rId151"/>
    <p:sldId id="454" r:id="rId152"/>
    <p:sldId id="447" r:id="rId153"/>
    <p:sldId id="450" r:id="rId154"/>
    <p:sldId id="449" r:id="rId155"/>
    <p:sldId id="452" r:id="rId156"/>
    <p:sldId id="509" r:id="rId157"/>
    <p:sldId id="451" r:id="rId158"/>
    <p:sldId id="514" r:id="rId159"/>
    <p:sldId id="591" r:id="rId160"/>
    <p:sldId id="592" r:id="rId161"/>
    <p:sldId id="593" r:id="rId162"/>
    <p:sldId id="594" r:id="rId163"/>
    <p:sldId id="595" r:id="rId164"/>
    <p:sldId id="596" r:id="rId165"/>
    <p:sldId id="597" r:id="rId166"/>
    <p:sldId id="598" r:id="rId167"/>
    <p:sldId id="599" r:id="rId168"/>
    <p:sldId id="600" r:id="rId169"/>
    <p:sldId id="601" r:id="rId170"/>
    <p:sldId id="602" r:id="rId171"/>
    <p:sldId id="603" r:id="rId172"/>
    <p:sldId id="604" r:id="rId173"/>
    <p:sldId id="605" r:id="rId174"/>
    <p:sldId id="515" r:id="rId175"/>
    <p:sldId id="533" r:id="rId176"/>
    <p:sldId id="606" r:id="rId177"/>
    <p:sldId id="607" r:id="rId178"/>
    <p:sldId id="518" r:id="rId179"/>
    <p:sldId id="519" r:id="rId180"/>
    <p:sldId id="520" r:id="rId181"/>
    <p:sldId id="521" r:id="rId182"/>
    <p:sldId id="522" r:id="rId183"/>
    <p:sldId id="523" r:id="rId184"/>
    <p:sldId id="524" r:id="rId185"/>
    <p:sldId id="530" r:id="rId186"/>
    <p:sldId id="608" r:id="rId187"/>
    <p:sldId id="609" r:id="rId188"/>
    <p:sldId id="531" r:id="rId189"/>
    <p:sldId id="532" r:id="rId190"/>
    <p:sldId id="534" r:id="rId191"/>
    <p:sldId id="535" r:id="rId192"/>
    <p:sldId id="610" r:id="rId193"/>
    <p:sldId id="536" r:id="rId194"/>
    <p:sldId id="537" r:id="rId195"/>
    <p:sldId id="538" r:id="rId196"/>
    <p:sldId id="539" r:id="rId197"/>
    <p:sldId id="525" r:id="rId198"/>
    <p:sldId id="516" r:id="rId199"/>
    <p:sldId id="517" r:id="rId200"/>
    <p:sldId id="527" r:id="rId201"/>
    <p:sldId id="528" r:id="rId202"/>
    <p:sldId id="540" r:id="rId203"/>
    <p:sldId id="541" r:id="rId204"/>
    <p:sldId id="542" r:id="rId205"/>
    <p:sldId id="529" r:id="rId206"/>
    <p:sldId id="611" r:id="rId207"/>
    <p:sldId id="612" r:id="rId208"/>
    <p:sldId id="613" r:id="rId209"/>
    <p:sldId id="614" r:id="rId210"/>
    <p:sldId id="615" r:id="rId211"/>
    <p:sldId id="616" r:id="rId212"/>
    <p:sldId id="617" r:id="rId213"/>
    <p:sldId id="618" r:id="rId214"/>
    <p:sldId id="619" r:id="rId215"/>
    <p:sldId id="620" r:id="rId216"/>
    <p:sldId id="621" r:id="rId217"/>
    <p:sldId id="622" r:id="rId218"/>
    <p:sldId id="339" r:id="rId219"/>
    <p:sldId id="364" r:id="rId220"/>
  </p:sldIdLst>
  <p:sldSz cx="9144000" cy="6858000" type="screen4x3"/>
  <p:notesSz cx="6858000" cy="9144000"/>
  <p:custDataLst>
    <p:tags r:id="rId2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120"/>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45192"/>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11" Type="http://schemas.openxmlformats.org/officeDocument/2006/relationships/slide" Target="slides/slide207.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27" Type="http://schemas.openxmlformats.org/officeDocument/2006/relationships/theme" Target="theme/theme1.xml"/><Relationship Id="rId201" Type="http://schemas.openxmlformats.org/officeDocument/2006/relationships/slide" Target="slides/slide197.xml"/><Relationship Id="rId222" Type="http://schemas.openxmlformats.org/officeDocument/2006/relationships/handoutMaster" Target="handoutMasters/handout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tags" Target="tags/tag1.xml"/><Relationship Id="rId228"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224" Type="http://schemas.openxmlformats.org/officeDocument/2006/relationships/commentAuthors" Target="commentAuthors.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notesMaster" Target="notesMasters/notesMaster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2023-10-12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10/12/2023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selenium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8600" y="99190"/>
            <a:ext cx="1062860" cy="1062860"/>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hyperlink" Target="https://testng.org/doc/" TargetMode="Externa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Selenium using</a:t>
            </a:r>
            <a:br>
              <a:rPr lang="en-US" dirty="0"/>
            </a:br>
            <a:r>
              <a:rPr lang="en-US" dirty="0"/>
              <a:t>Java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pic>
        <p:nvPicPr>
          <p:cNvPr id="1026" name="Picture 2" descr="best test automation frameworks">
            <a:extLst>
              <a:ext uri="{FF2B5EF4-FFF2-40B4-BE49-F238E27FC236}">
                <a16:creationId xmlns:a16="http://schemas.microsoft.com/office/drawing/2014/main" id="{8618684B-FCFD-42DA-B7D8-340B19D6A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02" y="1905000"/>
            <a:ext cx="808672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5395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fontScale="77500" lnSpcReduction="20000"/>
          </a:bodyPr>
          <a:lstStyle/>
          <a:p>
            <a:r>
              <a:rPr lang="en-IN" dirty="0"/>
              <a:t> XPath axes methods</a:t>
            </a:r>
          </a:p>
          <a:p>
            <a:r>
              <a:rPr lang="en-IN" dirty="0"/>
              <a:t>Ancestor:</a:t>
            </a:r>
          </a:p>
          <a:p>
            <a:pPr lvl="1"/>
            <a:r>
              <a:rPr lang="en-US" dirty="0"/>
              <a:t>Xpath=//*[text()='Enterprise Testing']//ancestor::div</a:t>
            </a:r>
            <a:endParaRPr lang="en-IN" dirty="0"/>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9218" name="Picture 2" descr="XPath in Selenium WebDriver: Complete Tutorial">
            <a:extLst>
              <a:ext uri="{FF2B5EF4-FFF2-40B4-BE49-F238E27FC236}">
                <a16:creationId xmlns:a16="http://schemas.microsoft.com/office/drawing/2014/main" id="{838015D0-843A-FF7A-0487-0FA3A6ABD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87650"/>
            <a:ext cx="9144000" cy="307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1580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fontScale="77500" lnSpcReduction="20000"/>
          </a:bodyPr>
          <a:lstStyle/>
          <a:p>
            <a:r>
              <a:rPr lang="en-IN" dirty="0"/>
              <a:t> XPath axes methods</a:t>
            </a:r>
          </a:p>
          <a:p>
            <a:r>
              <a:rPr lang="en-IN" dirty="0"/>
              <a:t>child:</a:t>
            </a:r>
          </a:p>
          <a:p>
            <a:pPr lvl="1"/>
            <a:r>
              <a:rPr lang="en-US" dirty="0"/>
              <a:t>Xpath=//*[@id='java_technologies']//child::li</a:t>
            </a:r>
          </a:p>
          <a:p>
            <a:pPr lvl="1"/>
            <a:endParaRPr lang="en-US" dirty="0"/>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10242" name="Picture 2" descr="XPath in Selenium WebDriver: Complete Tutorial">
            <a:extLst>
              <a:ext uri="{FF2B5EF4-FFF2-40B4-BE49-F238E27FC236}">
                <a16:creationId xmlns:a16="http://schemas.microsoft.com/office/drawing/2014/main" id="{7BEEC014-E683-EADF-6A5D-DEF870A04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6" y="2770544"/>
            <a:ext cx="9144000" cy="3786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3621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fontScale="77500" lnSpcReduction="20000"/>
          </a:bodyPr>
          <a:lstStyle/>
          <a:p>
            <a:r>
              <a:rPr lang="en-IN" dirty="0"/>
              <a:t> XPath axes methods</a:t>
            </a:r>
          </a:p>
          <a:p>
            <a:r>
              <a:rPr lang="en-IN" dirty="0"/>
              <a:t> Preceding:</a:t>
            </a:r>
          </a:p>
          <a:p>
            <a:pPr lvl="1"/>
            <a:r>
              <a:rPr lang="en-US" dirty="0"/>
              <a:t>Xpath=//*[@type='submit']//preceding::input</a:t>
            </a:r>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11266" name="Picture 2" descr="XPath in Selenium WebDriver: Complete Tutorial">
            <a:extLst>
              <a:ext uri="{FF2B5EF4-FFF2-40B4-BE49-F238E27FC236}">
                <a16:creationId xmlns:a16="http://schemas.microsoft.com/office/drawing/2014/main" id="{C30C597A-3566-A8D1-D907-8CECBB9CB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584820"/>
            <a:ext cx="9139334" cy="38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8702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fontScale="77500" lnSpcReduction="20000"/>
          </a:bodyPr>
          <a:lstStyle/>
          <a:p>
            <a:r>
              <a:rPr lang="en-IN" dirty="0"/>
              <a:t> XPath axes methods</a:t>
            </a:r>
          </a:p>
          <a:p>
            <a:r>
              <a:rPr lang="en-IN" dirty="0"/>
              <a:t>Following-sibling:</a:t>
            </a:r>
          </a:p>
          <a:p>
            <a:pPr lvl="1"/>
            <a:r>
              <a:rPr lang="en-US" dirty="0"/>
              <a:t>xpath=//*[@type='submit']//following-sibling::input</a:t>
            </a:r>
          </a:p>
          <a:p>
            <a:pPr lvl="1"/>
            <a:endParaRPr lang="en-US" dirty="0"/>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12290" name="Picture 2" descr="XPath in Selenium WebDriver: Complete Tutorial">
            <a:extLst>
              <a:ext uri="{FF2B5EF4-FFF2-40B4-BE49-F238E27FC236}">
                <a16:creationId xmlns:a16="http://schemas.microsoft.com/office/drawing/2014/main" id="{312718AE-27E1-1669-E7EF-894138D56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2409825"/>
            <a:ext cx="8000999"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384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fontScale="77500" lnSpcReduction="20000"/>
          </a:bodyPr>
          <a:lstStyle/>
          <a:p>
            <a:r>
              <a:rPr lang="en-IN" dirty="0"/>
              <a:t> XPath axes methods</a:t>
            </a:r>
          </a:p>
          <a:p>
            <a:r>
              <a:rPr lang="en-IN" dirty="0"/>
              <a:t>Parent:</a:t>
            </a:r>
          </a:p>
          <a:p>
            <a:pPr lvl="1"/>
            <a:r>
              <a:rPr lang="en-US" dirty="0"/>
              <a:t>Xpath=//*[@id='rt-feature']//parent::div</a:t>
            </a:r>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13314" name="Picture 2" descr="XPath in Selenium WebDriver: Complete Tutorial">
            <a:extLst>
              <a:ext uri="{FF2B5EF4-FFF2-40B4-BE49-F238E27FC236}">
                <a16:creationId xmlns:a16="http://schemas.microsoft.com/office/drawing/2014/main" id="{ECF04907-98D9-B6CC-2222-80DBC665A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2590800"/>
            <a:ext cx="9144000" cy="3544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7670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fontScale="77500" lnSpcReduction="20000"/>
          </a:bodyPr>
          <a:lstStyle/>
          <a:p>
            <a:r>
              <a:rPr lang="en-IN" dirty="0"/>
              <a:t> XPath axes methods</a:t>
            </a:r>
          </a:p>
          <a:p>
            <a:r>
              <a:rPr lang="en-IN" dirty="0"/>
              <a:t>Self:</a:t>
            </a:r>
          </a:p>
          <a:p>
            <a:pPr lvl="1"/>
            <a:r>
              <a:rPr lang="en-US" dirty="0"/>
              <a:t>Xpath =//*[@type='password']//self::input</a:t>
            </a:r>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14338" name="Picture 2" descr="XPath in Selenium WebDriver: Complete Tutorial">
            <a:extLst>
              <a:ext uri="{FF2B5EF4-FFF2-40B4-BE49-F238E27FC236}">
                <a16:creationId xmlns:a16="http://schemas.microsoft.com/office/drawing/2014/main" id="{82E16ACB-7489-FE5D-A7C4-72A9965753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34"/>
          <a:stretch/>
        </p:blipFill>
        <p:spPr bwMode="auto">
          <a:xfrm>
            <a:off x="261937" y="2787650"/>
            <a:ext cx="8620125" cy="308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4415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fontScale="77500" lnSpcReduction="20000"/>
          </a:bodyPr>
          <a:lstStyle/>
          <a:p>
            <a:r>
              <a:rPr lang="en-IN" dirty="0"/>
              <a:t> XPath axes methods</a:t>
            </a:r>
          </a:p>
          <a:p>
            <a:r>
              <a:rPr lang="en-IN" dirty="0"/>
              <a:t>Descendant:</a:t>
            </a:r>
          </a:p>
          <a:p>
            <a:pPr lvl="1"/>
            <a:r>
              <a:rPr lang="en-US" dirty="0"/>
              <a:t>Xpath=//*[@id='rt-feature']//descendant::a</a:t>
            </a:r>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15362" name="Picture 2" descr="XPath in Selenium WebDriver: Complete Tutorial">
            <a:extLst>
              <a:ext uri="{FF2B5EF4-FFF2-40B4-BE49-F238E27FC236}">
                <a16:creationId xmlns:a16="http://schemas.microsoft.com/office/drawing/2014/main" id="{0D6ACE85-E289-8504-1D5F-1D1B52289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2514600"/>
            <a:ext cx="9144000" cy="337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867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7864B8F-697B-4938-E9D7-5AD5850C243F}"/>
              </a:ext>
            </a:extLst>
          </p:cNvPr>
          <p:cNvSpPr>
            <a:spLocks noGrp="1"/>
          </p:cNvSpPr>
          <p:nvPr>
            <p:ph sz="quarter" idx="12"/>
          </p:nvPr>
        </p:nvSpPr>
        <p:spPr>
          <a:xfrm>
            <a:off x="304800" y="1381125"/>
            <a:ext cx="8686800" cy="4824414"/>
          </a:xfrm>
        </p:spPr>
        <p:txBody>
          <a:bodyPr>
            <a:normAutofit/>
          </a:bodyPr>
          <a:lstStyle/>
          <a:p>
            <a:r>
              <a:rPr lang="en-IN" dirty="0"/>
              <a:t>Relative Locators</a:t>
            </a:r>
          </a:p>
          <a:p>
            <a:pPr lvl="1"/>
            <a:r>
              <a:rPr lang="en-US" dirty="0"/>
              <a:t>import static </a:t>
            </a:r>
            <a:r>
              <a:rPr lang="en-US" dirty="0" err="1"/>
              <a:t>org.openqa.selenium.support.locators.RelativeLocator.with</a:t>
            </a:r>
            <a:r>
              <a:rPr lang="en-US" dirty="0"/>
              <a:t>;</a:t>
            </a:r>
            <a:endParaRPr lang="en-IN" dirty="0"/>
          </a:p>
        </p:txBody>
      </p:sp>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Tree>
    <p:extLst>
      <p:ext uri="{BB962C8B-B14F-4D97-AF65-F5344CB8AC3E}">
        <p14:creationId xmlns:p14="http://schemas.microsoft.com/office/powerpoint/2010/main" val="42934298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7864B8F-697B-4938-E9D7-5AD5850C243F}"/>
              </a:ext>
            </a:extLst>
          </p:cNvPr>
          <p:cNvSpPr>
            <a:spLocks noGrp="1"/>
          </p:cNvSpPr>
          <p:nvPr>
            <p:ph sz="quarter" idx="12"/>
          </p:nvPr>
        </p:nvSpPr>
        <p:spPr/>
        <p:txBody>
          <a:bodyPr>
            <a:normAutofit/>
          </a:bodyPr>
          <a:lstStyle/>
          <a:p>
            <a:r>
              <a:rPr lang="en-US" dirty="0"/>
              <a:t>#1) Capture screenshot of specific web element:</a:t>
            </a:r>
          </a:p>
          <a:p>
            <a:r>
              <a:rPr lang="en-US" dirty="0"/>
              <a:t>Earlier, users can take a screenshot of the entire page as there was no provision to take the screenshot of the specific web element. But with Selenium 4, users can take the screenshot of a specific web element.</a:t>
            </a:r>
          </a:p>
          <a:p>
            <a:r>
              <a:rPr lang="en-US" dirty="0"/>
              <a:t>Please find the below code:</a:t>
            </a:r>
          </a:p>
          <a:p>
            <a:pPr lvl="1"/>
            <a:r>
              <a:rPr lang="en-US" dirty="0" err="1"/>
              <a:t>WebElement</a:t>
            </a:r>
            <a:r>
              <a:rPr lang="en-US" dirty="0"/>
              <a:t> logo=</a:t>
            </a:r>
            <a:r>
              <a:rPr lang="en-US" dirty="0" err="1"/>
              <a:t>driver.Findelement</a:t>
            </a:r>
            <a:r>
              <a:rPr lang="en-US" dirty="0"/>
              <a:t> (</a:t>
            </a:r>
            <a:r>
              <a:rPr lang="en-US" dirty="0" err="1"/>
              <a:t>By.xpath</a:t>
            </a:r>
            <a:r>
              <a:rPr lang="en-US" dirty="0"/>
              <a:t>(“//div[@id=’divLogo’]//img”));</a:t>
            </a:r>
          </a:p>
          <a:p>
            <a:pPr lvl="1"/>
            <a:r>
              <a:rPr lang="en-US" dirty="0"/>
              <a:t>File file=</a:t>
            </a:r>
            <a:r>
              <a:rPr lang="en-US" dirty="0" err="1"/>
              <a:t>logo.getScreenshotAs</a:t>
            </a:r>
            <a:r>
              <a:rPr lang="en-US" dirty="0"/>
              <a:t>(</a:t>
            </a:r>
            <a:r>
              <a:rPr lang="en-US" dirty="0" err="1"/>
              <a:t>OutputType.FILE</a:t>
            </a:r>
            <a:r>
              <a:rPr lang="en-US" dirty="0"/>
              <a:t>);</a:t>
            </a:r>
          </a:p>
          <a:p>
            <a:pPr lvl="1"/>
            <a:r>
              <a:rPr lang="en-US" dirty="0"/>
              <a:t>File </a:t>
            </a:r>
            <a:r>
              <a:rPr lang="en-US" dirty="0" err="1"/>
              <a:t>destFile</a:t>
            </a:r>
            <a:r>
              <a:rPr lang="en-US" dirty="0"/>
              <a:t> =new File(“logo.png”);</a:t>
            </a:r>
          </a:p>
          <a:p>
            <a:pPr lvl="1"/>
            <a:r>
              <a:rPr lang="en-US" dirty="0" err="1"/>
              <a:t>FileUtils.copyFile</a:t>
            </a:r>
            <a:r>
              <a:rPr lang="en-US" dirty="0"/>
              <a:t>(</a:t>
            </a:r>
            <a:r>
              <a:rPr lang="en-US" dirty="0" err="1"/>
              <a:t>file,destfile</a:t>
            </a:r>
            <a:r>
              <a:rPr lang="en-US" dirty="0"/>
              <a:t>);</a:t>
            </a:r>
            <a:endParaRPr lang="en-IN" dirty="0"/>
          </a:p>
        </p:txBody>
      </p:sp>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Tree>
    <p:extLst>
      <p:ext uri="{BB962C8B-B14F-4D97-AF65-F5344CB8AC3E}">
        <p14:creationId xmlns:p14="http://schemas.microsoft.com/office/powerpoint/2010/main" val="18595338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7864B8F-697B-4938-E9D7-5AD5850C243F}"/>
              </a:ext>
            </a:extLst>
          </p:cNvPr>
          <p:cNvSpPr>
            <a:spLocks noGrp="1"/>
          </p:cNvSpPr>
          <p:nvPr>
            <p:ph sz="quarter" idx="12"/>
          </p:nvPr>
        </p:nvSpPr>
        <p:spPr/>
        <p:txBody>
          <a:bodyPr>
            <a:normAutofit/>
          </a:bodyPr>
          <a:lstStyle/>
          <a:p>
            <a:r>
              <a:rPr lang="en-US" dirty="0"/>
              <a:t>#2) Open the new tab on the browser:</a:t>
            </a:r>
          </a:p>
          <a:p>
            <a:r>
              <a:rPr lang="en-US" dirty="0"/>
              <a:t>Now, in Selenium 4, the user can open a URL in a new tab along with the existing tab.</a:t>
            </a:r>
          </a:p>
          <a:p>
            <a:r>
              <a:rPr lang="en-US" dirty="0"/>
              <a:t>For Example: If the user wants to open 2 URLs in two different tabs at the same time, the user can do that with the Selenium 4.</a:t>
            </a:r>
          </a:p>
          <a:p>
            <a:r>
              <a:rPr lang="en-US" dirty="0"/>
              <a:t>Please find the below code for reference:</a:t>
            </a:r>
          </a:p>
          <a:p>
            <a:pPr lvl="1"/>
            <a:r>
              <a:rPr lang="en-US" dirty="0" err="1"/>
              <a:t>driver.get</a:t>
            </a:r>
            <a:r>
              <a:rPr lang="en-US" dirty="0"/>
              <a:t>(https://www.google.com/);</a:t>
            </a:r>
          </a:p>
          <a:p>
            <a:pPr lvl="1"/>
            <a:r>
              <a:rPr lang="en-US" dirty="0" err="1"/>
              <a:t>driver.switchTo</a:t>
            </a:r>
            <a:r>
              <a:rPr lang="en-US" dirty="0"/>
              <a:t>().</a:t>
            </a:r>
            <a:r>
              <a:rPr lang="en-US" dirty="0" err="1"/>
              <a:t>newWindow</a:t>
            </a:r>
            <a:r>
              <a:rPr lang="en-US" dirty="0"/>
              <a:t>(</a:t>
            </a:r>
            <a:r>
              <a:rPr lang="en-US" dirty="0" err="1"/>
              <a:t>WindowType.TAB</a:t>
            </a:r>
            <a:r>
              <a:rPr lang="en-US" dirty="0"/>
              <a:t>);</a:t>
            </a:r>
          </a:p>
          <a:p>
            <a:pPr lvl="1"/>
            <a:r>
              <a:rPr lang="en-US" dirty="0" err="1"/>
              <a:t>driver.navigate</a:t>
            </a:r>
            <a:r>
              <a:rPr lang="en-US" dirty="0"/>
              <a:t>().to(https://www.crmpro.com/);</a:t>
            </a:r>
            <a:endParaRPr lang="en-IN" dirty="0"/>
          </a:p>
        </p:txBody>
      </p:sp>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Tree>
    <p:extLst>
      <p:ext uri="{BB962C8B-B14F-4D97-AF65-F5344CB8AC3E}">
        <p14:creationId xmlns:p14="http://schemas.microsoft.com/office/powerpoint/2010/main" val="222559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a:bodyPr>
          <a:lstStyle/>
          <a:p>
            <a:r>
              <a:rPr lang="en-US" b="1" dirty="0">
                <a:solidFill>
                  <a:srgbClr val="FF0000"/>
                </a:solidFill>
              </a:rPr>
              <a:t>Linear Automation Framework</a:t>
            </a:r>
          </a:p>
          <a:p>
            <a:r>
              <a:rPr lang="en-US" dirty="0"/>
              <a:t>The linear Automation framework is commonly used in the testing of small applications. </a:t>
            </a:r>
          </a:p>
          <a:p>
            <a:r>
              <a:rPr lang="en-US" dirty="0"/>
              <a:t>This framework is also called as a Record and playback framework.</a:t>
            </a:r>
          </a:p>
          <a:p>
            <a:pPr lvl="1"/>
            <a:r>
              <a:rPr lang="en-US" dirty="0"/>
              <a:t>Pros: There is no need to write custom code, so expertise in test automation is not necessary.</a:t>
            </a:r>
          </a:p>
          <a:p>
            <a:pPr lvl="1"/>
            <a:r>
              <a:rPr lang="en-US" dirty="0"/>
              <a:t>Cons: The data is hardcoded in the test script; hence, the test cases cannot be re-run with multiple sets. You need to make some changes if the data is altered.</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37656405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7864B8F-697B-4938-E9D7-5AD5850C243F}"/>
              </a:ext>
            </a:extLst>
          </p:cNvPr>
          <p:cNvSpPr>
            <a:spLocks noGrp="1"/>
          </p:cNvSpPr>
          <p:nvPr>
            <p:ph sz="quarter" idx="12"/>
          </p:nvPr>
        </p:nvSpPr>
        <p:spPr/>
        <p:txBody>
          <a:bodyPr>
            <a:normAutofit lnSpcReduction="10000"/>
          </a:bodyPr>
          <a:lstStyle/>
          <a:p>
            <a:r>
              <a:rPr lang="en-US" dirty="0"/>
              <a:t>#3 Open a new window on the browser:</a:t>
            </a:r>
          </a:p>
          <a:p>
            <a:r>
              <a:rPr lang="en-US" dirty="0"/>
              <a:t>Using Selenium 4, the users can also open the new window on the same browser.</a:t>
            </a:r>
          </a:p>
          <a:p>
            <a:r>
              <a:rPr lang="en-US" dirty="0"/>
              <a:t>For Example, if the user wants to access two applications in the same browser, the user can now do this.</a:t>
            </a:r>
          </a:p>
          <a:p>
            <a:r>
              <a:rPr lang="en-US" dirty="0"/>
              <a:t>Please find the below code for reference:</a:t>
            </a:r>
          </a:p>
          <a:p>
            <a:pPr lvl="1"/>
            <a:endParaRPr lang="en-US" dirty="0"/>
          </a:p>
          <a:p>
            <a:pPr lvl="1"/>
            <a:r>
              <a:rPr lang="en-US" dirty="0" err="1"/>
              <a:t>driver.get</a:t>
            </a:r>
            <a:r>
              <a:rPr lang="en-US" dirty="0"/>
              <a:t>(https://www.google.com/);</a:t>
            </a:r>
          </a:p>
          <a:p>
            <a:pPr lvl="1"/>
            <a:r>
              <a:rPr lang="en-US" dirty="0" err="1"/>
              <a:t>driver.switchTo</a:t>
            </a:r>
            <a:r>
              <a:rPr lang="en-US" dirty="0"/>
              <a:t>().</a:t>
            </a:r>
            <a:r>
              <a:rPr lang="en-US" dirty="0" err="1"/>
              <a:t>newWindow</a:t>
            </a:r>
            <a:r>
              <a:rPr lang="en-US" dirty="0"/>
              <a:t>(</a:t>
            </a:r>
            <a:r>
              <a:rPr lang="en-US" dirty="0" err="1"/>
              <a:t>WindowType.WINDOW</a:t>
            </a:r>
            <a:r>
              <a:rPr lang="en-US" dirty="0"/>
              <a:t>);</a:t>
            </a:r>
          </a:p>
          <a:p>
            <a:pPr lvl="1"/>
            <a:r>
              <a:rPr lang="en-US" dirty="0" err="1"/>
              <a:t>driver.navigate</a:t>
            </a:r>
            <a:r>
              <a:rPr lang="en-US" dirty="0"/>
              <a:t>().to(https://www.crmpro.com/);</a:t>
            </a:r>
            <a:endParaRPr lang="en-IN" dirty="0"/>
          </a:p>
        </p:txBody>
      </p:sp>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Tree>
    <p:extLst>
      <p:ext uri="{BB962C8B-B14F-4D97-AF65-F5344CB8AC3E}">
        <p14:creationId xmlns:p14="http://schemas.microsoft.com/office/powerpoint/2010/main" val="11549851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7864B8F-697B-4938-E9D7-5AD5850C243F}"/>
              </a:ext>
            </a:extLst>
          </p:cNvPr>
          <p:cNvSpPr>
            <a:spLocks noGrp="1"/>
          </p:cNvSpPr>
          <p:nvPr>
            <p:ph sz="quarter" idx="12"/>
          </p:nvPr>
        </p:nvSpPr>
        <p:spPr/>
        <p:txBody>
          <a:bodyPr>
            <a:normAutofit fontScale="92500" lnSpcReduction="20000"/>
          </a:bodyPr>
          <a:lstStyle/>
          <a:p>
            <a:r>
              <a:rPr lang="en-US" dirty="0"/>
              <a:t>#4 Object Location:</a:t>
            </a:r>
          </a:p>
          <a:p>
            <a:r>
              <a:rPr lang="en-US" dirty="0"/>
              <a:t>Now with Selenium 4, users can achieve the coordinates, dimension, height, width, etc. as the location of the web elements or object.</a:t>
            </a:r>
          </a:p>
          <a:p>
            <a:r>
              <a:rPr lang="en-US" dirty="0"/>
              <a:t>Please find the below code for your reference:</a:t>
            </a:r>
          </a:p>
          <a:p>
            <a:pPr lvl="1"/>
            <a:r>
              <a:rPr lang="en-US" dirty="0" err="1"/>
              <a:t>WebElement</a:t>
            </a:r>
            <a:r>
              <a:rPr lang="en-US" dirty="0"/>
              <a:t> logo1=</a:t>
            </a:r>
            <a:r>
              <a:rPr lang="en-US" dirty="0" err="1"/>
              <a:t>driver.Findelement</a:t>
            </a:r>
            <a:r>
              <a:rPr lang="en-US" dirty="0"/>
              <a:t>(</a:t>
            </a:r>
            <a:r>
              <a:rPr lang="en-US" dirty="0" err="1"/>
              <a:t>By.xpath</a:t>
            </a:r>
            <a:r>
              <a:rPr lang="en-US" dirty="0"/>
              <a:t>(“//div[@id=’divLogo’]//img”));</a:t>
            </a:r>
          </a:p>
          <a:p>
            <a:pPr lvl="1"/>
            <a:r>
              <a:rPr lang="en-US" dirty="0" err="1"/>
              <a:t>System.out.println</a:t>
            </a:r>
            <a:r>
              <a:rPr lang="en-US" dirty="0"/>
              <a:t>(“Height:” +</a:t>
            </a:r>
            <a:r>
              <a:rPr lang="en-US" dirty="0" err="1"/>
              <a:t>logo.getRect</a:t>
            </a:r>
            <a:r>
              <a:rPr lang="en-US" dirty="0"/>
              <a:t>().</a:t>
            </a:r>
            <a:r>
              <a:rPr lang="en-US" dirty="0" err="1"/>
              <a:t>getDimension</a:t>
            </a:r>
            <a:r>
              <a:rPr lang="en-US" dirty="0"/>
              <a:t>().</a:t>
            </a:r>
            <a:r>
              <a:rPr lang="en-US" dirty="0" err="1"/>
              <a:t>getHeight</a:t>
            </a:r>
            <a:r>
              <a:rPr lang="en-US" dirty="0"/>
              <a:t>());</a:t>
            </a:r>
          </a:p>
          <a:p>
            <a:pPr lvl="1"/>
            <a:r>
              <a:rPr lang="en-US" dirty="0" err="1"/>
              <a:t>System.out.println</a:t>
            </a:r>
            <a:r>
              <a:rPr lang="en-US" dirty="0"/>
              <a:t>(“Height:” +</a:t>
            </a:r>
            <a:r>
              <a:rPr lang="en-US" dirty="0" err="1"/>
              <a:t>logo.getRect</a:t>
            </a:r>
            <a:r>
              <a:rPr lang="en-US" dirty="0"/>
              <a:t>().</a:t>
            </a:r>
            <a:r>
              <a:rPr lang="en-US" dirty="0" err="1"/>
              <a:t>getDimension</a:t>
            </a:r>
            <a:r>
              <a:rPr lang="en-US" dirty="0"/>
              <a:t>().</a:t>
            </a:r>
            <a:r>
              <a:rPr lang="en-US" dirty="0" err="1"/>
              <a:t>getWidth</a:t>
            </a:r>
            <a:r>
              <a:rPr lang="en-US" dirty="0"/>
              <a:t>());</a:t>
            </a:r>
          </a:p>
          <a:p>
            <a:pPr lvl="1"/>
            <a:r>
              <a:rPr lang="en-US" dirty="0" err="1"/>
              <a:t>System.out.println</a:t>
            </a:r>
            <a:r>
              <a:rPr lang="en-US" dirty="0"/>
              <a:t>(“X Location: “ +</a:t>
            </a:r>
            <a:r>
              <a:rPr lang="en-US" dirty="0" err="1"/>
              <a:t>logo.getRect</a:t>
            </a:r>
            <a:r>
              <a:rPr lang="en-US" dirty="0"/>
              <a:t>().</a:t>
            </a:r>
            <a:r>
              <a:rPr lang="en-US" dirty="0" err="1"/>
              <a:t>getX</a:t>
            </a:r>
            <a:r>
              <a:rPr lang="en-US" dirty="0"/>
              <a:t>());</a:t>
            </a:r>
          </a:p>
          <a:p>
            <a:pPr lvl="1"/>
            <a:r>
              <a:rPr lang="en-US" dirty="0" err="1"/>
              <a:t>System.out.println</a:t>
            </a:r>
            <a:r>
              <a:rPr lang="en-US" dirty="0"/>
              <a:t>(“Y Location: “ +</a:t>
            </a:r>
            <a:r>
              <a:rPr lang="en-US" dirty="0" err="1"/>
              <a:t>logo.getRect</a:t>
            </a:r>
            <a:r>
              <a:rPr lang="en-US" dirty="0"/>
              <a:t>().</a:t>
            </a:r>
            <a:r>
              <a:rPr lang="en-US" dirty="0" err="1"/>
              <a:t>getY</a:t>
            </a:r>
            <a:r>
              <a:rPr lang="en-US" dirty="0"/>
              <a:t>());</a:t>
            </a:r>
            <a:endParaRPr lang="en-IN" dirty="0"/>
          </a:p>
        </p:txBody>
      </p:sp>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Tree>
    <p:extLst>
      <p:ext uri="{BB962C8B-B14F-4D97-AF65-F5344CB8AC3E}">
        <p14:creationId xmlns:p14="http://schemas.microsoft.com/office/powerpoint/2010/main" val="6494883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7864B8F-697B-4938-E9D7-5AD5850C243F}"/>
              </a:ext>
            </a:extLst>
          </p:cNvPr>
          <p:cNvSpPr>
            <a:spLocks noGrp="1"/>
          </p:cNvSpPr>
          <p:nvPr>
            <p:ph sz="quarter" idx="12"/>
          </p:nvPr>
        </p:nvSpPr>
        <p:spPr/>
        <p:txBody>
          <a:bodyPr>
            <a:normAutofit/>
          </a:bodyPr>
          <a:lstStyle/>
          <a:p>
            <a:r>
              <a:rPr lang="en-US" dirty="0"/>
              <a:t>#5 </a:t>
            </a:r>
            <a:r>
              <a:rPr lang="en-IN" dirty="0"/>
              <a:t>Relative Locators</a:t>
            </a:r>
          </a:p>
          <a:p>
            <a:pPr lvl="1"/>
            <a:r>
              <a:rPr lang="en-US" dirty="0"/>
              <a:t>above(): It is to locate a web element just above the specified element</a:t>
            </a:r>
          </a:p>
          <a:p>
            <a:pPr lvl="1"/>
            <a:r>
              <a:rPr lang="en-US" dirty="0"/>
              <a:t>below(): It is to locate a web element just below the specified element</a:t>
            </a:r>
          </a:p>
          <a:p>
            <a:pPr lvl="1"/>
            <a:r>
              <a:rPr lang="en-US" dirty="0" err="1"/>
              <a:t>toLeftOf</a:t>
            </a:r>
            <a:r>
              <a:rPr lang="en-US" dirty="0"/>
              <a:t>(): It is to locate a web element present on the left of a specified element</a:t>
            </a:r>
          </a:p>
          <a:p>
            <a:pPr lvl="1"/>
            <a:r>
              <a:rPr lang="en-US" dirty="0" err="1"/>
              <a:t>toRightOf</a:t>
            </a:r>
            <a:r>
              <a:rPr lang="en-US" dirty="0"/>
              <a:t>(): It is to locate a web element present on the right of a specified element</a:t>
            </a:r>
          </a:p>
          <a:p>
            <a:pPr lvl="1"/>
            <a:r>
              <a:rPr lang="en-US" dirty="0"/>
              <a:t>near(): It is to locate a web element at approx. 50 pixels away from a specified element. The distance can be passed as an argument to an overloaded method.</a:t>
            </a:r>
            <a:endParaRPr lang="en-IN" dirty="0"/>
          </a:p>
        </p:txBody>
      </p:sp>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Tree>
    <p:extLst>
      <p:ext uri="{BB962C8B-B14F-4D97-AF65-F5344CB8AC3E}">
        <p14:creationId xmlns:p14="http://schemas.microsoft.com/office/powerpoint/2010/main" val="25963104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pic>
        <p:nvPicPr>
          <p:cNvPr id="5" name="Picture 4">
            <a:extLst>
              <a:ext uri="{FF2B5EF4-FFF2-40B4-BE49-F238E27FC236}">
                <a16:creationId xmlns:a16="http://schemas.microsoft.com/office/drawing/2014/main" id="{06681147-133D-9DFD-6C8A-798505CE5210}"/>
              </a:ext>
            </a:extLst>
          </p:cNvPr>
          <p:cNvPicPr>
            <a:picLocks noChangeAspect="1"/>
          </p:cNvPicPr>
          <p:nvPr/>
        </p:nvPicPr>
        <p:blipFill>
          <a:blip r:embed="rId2"/>
          <a:stretch>
            <a:fillRect/>
          </a:stretch>
        </p:blipFill>
        <p:spPr>
          <a:xfrm>
            <a:off x="609600" y="1612641"/>
            <a:ext cx="8259804" cy="2438400"/>
          </a:xfrm>
          <a:prstGeom prst="rect">
            <a:avLst/>
          </a:prstGeom>
        </p:spPr>
      </p:pic>
      <p:sp>
        <p:nvSpPr>
          <p:cNvPr id="6" name="TextBox 5">
            <a:extLst>
              <a:ext uri="{FF2B5EF4-FFF2-40B4-BE49-F238E27FC236}">
                <a16:creationId xmlns:a16="http://schemas.microsoft.com/office/drawing/2014/main" id="{91355446-429D-297F-4B24-CF253AB20A51}"/>
              </a:ext>
            </a:extLst>
          </p:cNvPr>
          <p:cNvSpPr txBox="1"/>
          <p:nvPr/>
        </p:nvSpPr>
        <p:spPr>
          <a:xfrm>
            <a:off x="609600" y="1230868"/>
            <a:ext cx="1338828" cy="369332"/>
          </a:xfrm>
          <a:prstGeom prst="rect">
            <a:avLst/>
          </a:prstGeom>
          <a:noFill/>
        </p:spPr>
        <p:txBody>
          <a:bodyPr wrap="none" rtlCol="0">
            <a:spAutoFit/>
          </a:bodyPr>
          <a:lstStyle/>
          <a:p>
            <a:r>
              <a:rPr lang="en-IN" dirty="0"/>
              <a:t>Selenium 3</a:t>
            </a:r>
          </a:p>
        </p:txBody>
      </p:sp>
      <p:pic>
        <p:nvPicPr>
          <p:cNvPr id="8" name="Picture 7">
            <a:extLst>
              <a:ext uri="{FF2B5EF4-FFF2-40B4-BE49-F238E27FC236}">
                <a16:creationId xmlns:a16="http://schemas.microsoft.com/office/drawing/2014/main" id="{95614B82-5C4F-F840-D2BC-58661E35E6C4}"/>
              </a:ext>
            </a:extLst>
          </p:cNvPr>
          <p:cNvPicPr>
            <a:picLocks noChangeAspect="1"/>
          </p:cNvPicPr>
          <p:nvPr/>
        </p:nvPicPr>
        <p:blipFill>
          <a:blip r:embed="rId3"/>
          <a:stretch>
            <a:fillRect/>
          </a:stretch>
        </p:blipFill>
        <p:spPr>
          <a:xfrm>
            <a:off x="609600" y="4419600"/>
            <a:ext cx="8259804" cy="2209800"/>
          </a:xfrm>
          <a:prstGeom prst="rect">
            <a:avLst/>
          </a:prstGeom>
        </p:spPr>
      </p:pic>
      <p:sp>
        <p:nvSpPr>
          <p:cNvPr id="9" name="TextBox 8">
            <a:extLst>
              <a:ext uri="{FF2B5EF4-FFF2-40B4-BE49-F238E27FC236}">
                <a16:creationId xmlns:a16="http://schemas.microsoft.com/office/drawing/2014/main" id="{0A2A75B4-D974-2B86-74C9-D6FB5B026B5A}"/>
              </a:ext>
            </a:extLst>
          </p:cNvPr>
          <p:cNvSpPr txBox="1"/>
          <p:nvPr/>
        </p:nvSpPr>
        <p:spPr>
          <a:xfrm>
            <a:off x="612710" y="4065819"/>
            <a:ext cx="1338828" cy="369332"/>
          </a:xfrm>
          <a:prstGeom prst="rect">
            <a:avLst/>
          </a:prstGeom>
          <a:noFill/>
        </p:spPr>
        <p:txBody>
          <a:bodyPr wrap="none" rtlCol="0">
            <a:spAutoFit/>
          </a:bodyPr>
          <a:lstStyle/>
          <a:p>
            <a:r>
              <a:rPr lang="en-IN" dirty="0"/>
              <a:t>Selenium 4</a:t>
            </a:r>
          </a:p>
        </p:txBody>
      </p:sp>
    </p:spTree>
    <p:extLst>
      <p:ext uri="{BB962C8B-B14F-4D97-AF65-F5344CB8AC3E}">
        <p14:creationId xmlns:p14="http://schemas.microsoft.com/office/powerpoint/2010/main" val="19864725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
        <p:nvSpPr>
          <p:cNvPr id="4" name="TextBox 3">
            <a:extLst>
              <a:ext uri="{FF2B5EF4-FFF2-40B4-BE49-F238E27FC236}">
                <a16:creationId xmlns:a16="http://schemas.microsoft.com/office/drawing/2014/main" id="{139773C1-45C5-51A6-23BF-6EE88B7984C1}"/>
              </a:ext>
            </a:extLst>
          </p:cNvPr>
          <p:cNvSpPr txBox="1"/>
          <p:nvPr/>
        </p:nvSpPr>
        <p:spPr>
          <a:xfrm>
            <a:off x="381000" y="1447800"/>
            <a:ext cx="4576664" cy="369332"/>
          </a:xfrm>
          <a:prstGeom prst="rect">
            <a:avLst/>
          </a:prstGeom>
          <a:noFill/>
        </p:spPr>
        <p:txBody>
          <a:bodyPr wrap="square">
            <a:spAutoFit/>
          </a:bodyPr>
          <a:lstStyle/>
          <a:p>
            <a:pPr algn="l"/>
            <a:r>
              <a:rPr lang="en-US" b="0" i="0" dirty="0">
                <a:solidFill>
                  <a:srgbClr val="6F757A"/>
                </a:solidFill>
                <a:effectLst/>
                <a:latin typeface="Encode Sans"/>
              </a:rPr>
              <a:t>Find element(s) utility methods in Java</a:t>
            </a:r>
          </a:p>
        </p:txBody>
      </p:sp>
      <p:pic>
        <p:nvPicPr>
          <p:cNvPr id="10" name="Picture 9">
            <a:extLst>
              <a:ext uri="{FF2B5EF4-FFF2-40B4-BE49-F238E27FC236}">
                <a16:creationId xmlns:a16="http://schemas.microsoft.com/office/drawing/2014/main" id="{D21B77F7-7283-B533-8640-33CE09279C39}"/>
              </a:ext>
            </a:extLst>
          </p:cNvPr>
          <p:cNvPicPr>
            <a:picLocks noChangeAspect="1"/>
          </p:cNvPicPr>
          <p:nvPr/>
        </p:nvPicPr>
        <p:blipFill rotWithShape="1">
          <a:blip r:embed="rId2"/>
          <a:srcRect l="739"/>
          <a:stretch/>
        </p:blipFill>
        <p:spPr>
          <a:xfrm>
            <a:off x="152400" y="2276600"/>
            <a:ext cx="8828152" cy="2613887"/>
          </a:xfrm>
          <a:prstGeom prst="rect">
            <a:avLst/>
          </a:prstGeom>
        </p:spPr>
      </p:pic>
    </p:spTree>
    <p:extLst>
      <p:ext uri="{BB962C8B-B14F-4D97-AF65-F5344CB8AC3E}">
        <p14:creationId xmlns:p14="http://schemas.microsoft.com/office/powerpoint/2010/main" val="19128163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
        <p:nvSpPr>
          <p:cNvPr id="4" name="TextBox 3">
            <a:extLst>
              <a:ext uri="{FF2B5EF4-FFF2-40B4-BE49-F238E27FC236}">
                <a16:creationId xmlns:a16="http://schemas.microsoft.com/office/drawing/2014/main" id="{139773C1-45C5-51A6-23BF-6EE88B7984C1}"/>
              </a:ext>
            </a:extLst>
          </p:cNvPr>
          <p:cNvSpPr txBox="1"/>
          <p:nvPr/>
        </p:nvSpPr>
        <p:spPr>
          <a:xfrm>
            <a:off x="381000" y="1447800"/>
            <a:ext cx="4576664" cy="369332"/>
          </a:xfrm>
          <a:prstGeom prst="rect">
            <a:avLst/>
          </a:prstGeom>
          <a:noFill/>
        </p:spPr>
        <p:txBody>
          <a:bodyPr wrap="square">
            <a:spAutoFit/>
          </a:bodyPr>
          <a:lstStyle/>
          <a:p>
            <a:pPr algn="l"/>
            <a:r>
              <a:rPr lang="en-US" b="0" i="0" dirty="0">
                <a:solidFill>
                  <a:srgbClr val="6F757A"/>
                </a:solidFill>
                <a:effectLst/>
                <a:latin typeface="Encode Sans"/>
              </a:rPr>
              <a:t>Find element(s) utility methods in Java</a:t>
            </a:r>
          </a:p>
        </p:txBody>
      </p:sp>
      <p:pic>
        <p:nvPicPr>
          <p:cNvPr id="5" name="Picture 4">
            <a:extLst>
              <a:ext uri="{FF2B5EF4-FFF2-40B4-BE49-F238E27FC236}">
                <a16:creationId xmlns:a16="http://schemas.microsoft.com/office/drawing/2014/main" id="{82DFBA17-18E5-F653-7C4A-F1CABC109E7D}"/>
              </a:ext>
            </a:extLst>
          </p:cNvPr>
          <p:cNvPicPr>
            <a:picLocks noChangeAspect="1"/>
          </p:cNvPicPr>
          <p:nvPr/>
        </p:nvPicPr>
        <p:blipFill>
          <a:blip r:embed="rId2"/>
          <a:stretch>
            <a:fillRect/>
          </a:stretch>
        </p:blipFill>
        <p:spPr>
          <a:xfrm>
            <a:off x="86516" y="2209800"/>
            <a:ext cx="8970968" cy="2642188"/>
          </a:xfrm>
          <a:prstGeom prst="rect">
            <a:avLst/>
          </a:prstGeom>
        </p:spPr>
      </p:pic>
    </p:spTree>
    <p:extLst>
      <p:ext uri="{BB962C8B-B14F-4D97-AF65-F5344CB8AC3E}">
        <p14:creationId xmlns:p14="http://schemas.microsoft.com/office/powerpoint/2010/main" val="15899581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99F9EB-AA1D-8887-7BD6-61C8851B239B}"/>
              </a:ext>
            </a:extLst>
          </p:cNvPr>
          <p:cNvSpPr>
            <a:spLocks noGrp="1"/>
          </p:cNvSpPr>
          <p:nvPr>
            <p:ph sz="quarter" idx="12"/>
          </p:nvPr>
        </p:nvSpPr>
        <p:spPr>
          <a:xfrm>
            <a:off x="457200" y="1381125"/>
            <a:ext cx="8458199" cy="4824414"/>
          </a:xfrm>
        </p:spPr>
        <p:txBody>
          <a:bodyPr/>
          <a:lstStyle/>
          <a:p>
            <a:r>
              <a:rPr lang="en-IN" dirty="0"/>
              <a:t>Wait  and Timeout (Before)</a:t>
            </a:r>
          </a:p>
          <a:p>
            <a:pPr lvl="1"/>
            <a:r>
              <a:rPr lang="en-IN" dirty="0" err="1"/>
              <a:t>driver.manage</a:t>
            </a:r>
            <a:r>
              <a:rPr lang="en-IN" dirty="0"/>
              <a:t>().timeouts().</a:t>
            </a:r>
            <a:r>
              <a:rPr lang="en-IN" dirty="0" err="1"/>
              <a:t>implicitlyWait</a:t>
            </a:r>
            <a:r>
              <a:rPr lang="en-IN" dirty="0"/>
              <a:t>(10, </a:t>
            </a:r>
            <a:r>
              <a:rPr lang="en-IN" dirty="0" err="1"/>
              <a:t>TimeUnit.SECONDS</a:t>
            </a:r>
            <a:r>
              <a:rPr lang="en-IN" dirty="0"/>
              <a:t>);</a:t>
            </a:r>
          </a:p>
          <a:p>
            <a:pPr lvl="1"/>
            <a:r>
              <a:rPr lang="en-IN" dirty="0" err="1"/>
              <a:t>driver.manage</a:t>
            </a:r>
            <a:r>
              <a:rPr lang="en-IN" dirty="0"/>
              <a:t>().timeouts().</a:t>
            </a:r>
            <a:r>
              <a:rPr lang="en-IN" dirty="0" err="1"/>
              <a:t>setScriptTimeout</a:t>
            </a:r>
            <a:r>
              <a:rPr lang="en-IN" dirty="0"/>
              <a:t>(2, </a:t>
            </a:r>
            <a:r>
              <a:rPr lang="en-IN" dirty="0" err="1"/>
              <a:t>TimeUnit.MINUTES</a:t>
            </a:r>
            <a:r>
              <a:rPr lang="en-IN" dirty="0"/>
              <a:t>);</a:t>
            </a:r>
          </a:p>
          <a:p>
            <a:pPr lvl="1"/>
            <a:r>
              <a:rPr lang="en-IN" dirty="0" err="1"/>
              <a:t>driver.manage</a:t>
            </a:r>
            <a:r>
              <a:rPr lang="en-IN" dirty="0"/>
              <a:t>().timeouts().</a:t>
            </a:r>
            <a:r>
              <a:rPr lang="en-IN" dirty="0" err="1"/>
              <a:t>pageLoadTimeout</a:t>
            </a:r>
            <a:r>
              <a:rPr lang="en-IN" dirty="0"/>
              <a:t>(10, </a:t>
            </a:r>
            <a:r>
              <a:rPr lang="en-IN" dirty="0" err="1"/>
              <a:t>TimeUnit.SECONDS</a:t>
            </a:r>
            <a:r>
              <a:rPr lang="en-IN" dirty="0"/>
              <a:t>);</a:t>
            </a:r>
          </a:p>
          <a:p>
            <a:endParaRPr lang="en-IN" dirty="0"/>
          </a:p>
        </p:txBody>
      </p:sp>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Tree>
    <p:extLst>
      <p:ext uri="{BB962C8B-B14F-4D97-AF65-F5344CB8AC3E}">
        <p14:creationId xmlns:p14="http://schemas.microsoft.com/office/powerpoint/2010/main" val="1574120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99F9EB-AA1D-8887-7BD6-61C8851B239B}"/>
              </a:ext>
            </a:extLst>
          </p:cNvPr>
          <p:cNvSpPr>
            <a:spLocks noGrp="1"/>
          </p:cNvSpPr>
          <p:nvPr>
            <p:ph sz="quarter" idx="12"/>
          </p:nvPr>
        </p:nvSpPr>
        <p:spPr>
          <a:xfrm>
            <a:off x="228600" y="1381125"/>
            <a:ext cx="8686799" cy="4824414"/>
          </a:xfrm>
        </p:spPr>
        <p:txBody>
          <a:bodyPr/>
          <a:lstStyle/>
          <a:p>
            <a:r>
              <a:rPr lang="en-IN" dirty="0"/>
              <a:t>Wait  and Timeout (After)</a:t>
            </a:r>
          </a:p>
          <a:p>
            <a:pPr lvl="1"/>
            <a:r>
              <a:rPr lang="en-IN" dirty="0"/>
              <a:t>driver.manage().timeouts().</a:t>
            </a:r>
            <a:r>
              <a:rPr lang="en-IN" dirty="0" err="1"/>
              <a:t>implicitlyWait</a:t>
            </a:r>
            <a:r>
              <a:rPr lang="en-IN" dirty="0"/>
              <a:t>(</a:t>
            </a:r>
            <a:r>
              <a:rPr lang="en-IN" dirty="0" err="1"/>
              <a:t>Duration.ofSeconds</a:t>
            </a:r>
            <a:r>
              <a:rPr lang="en-IN" dirty="0"/>
              <a:t>(10));</a:t>
            </a:r>
          </a:p>
          <a:p>
            <a:pPr lvl="1"/>
            <a:r>
              <a:rPr lang="en-IN" dirty="0"/>
              <a:t>driver.manage().timeouts().</a:t>
            </a:r>
            <a:r>
              <a:rPr lang="en-IN" dirty="0" err="1"/>
              <a:t>scriptTimeout</a:t>
            </a:r>
            <a:r>
              <a:rPr lang="en-IN" dirty="0"/>
              <a:t>(</a:t>
            </a:r>
            <a:r>
              <a:rPr lang="en-IN" dirty="0" err="1"/>
              <a:t>Duration.ofMinutes</a:t>
            </a:r>
            <a:r>
              <a:rPr lang="en-IN" dirty="0"/>
              <a:t>(2));</a:t>
            </a:r>
          </a:p>
          <a:p>
            <a:pPr lvl="1"/>
            <a:r>
              <a:rPr lang="en-IN" dirty="0"/>
              <a:t>driver.manage().timeouts().</a:t>
            </a:r>
            <a:r>
              <a:rPr lang="en-IN" dirty="0" err="1"/>
              <a:t>pageLoadTimeout</a:t>
            </a:r>
            <a:r>
              <a:rPr lang="en-IN" dirty="0"/>
              <a:t>(</a:t>
            </a:r>
            <a:r>
              <a:rPr lang="en-IN" dirty="0" err="1"/>
              <a:t>Duration.ofSeconds</a:t>
            </a:r>
            <a:r>
              <a:rPr lang="en-IN" dirty="0"/>
              <a:t>(10));</a:t>
            </a:r>
          </a:p>
          <a:p>
            <a:endParaRPr lang="en-IN" dirty="0"/>
          </a:p>
        </p:txBody>
      </p:sp>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Tree>
    <p:extLst>
      <p:ext uri="{BB962C8B-B14F-4D97-AF65-F5344CB8AC3E}">
        <p14:creationId xmlns:p14="http://schemas.microsoft.com/office/powerpoint/2010/main" val="24696360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99F9EB-AA1D-8887-7BD6-61C8851B239B}"/>
              </a:ext>
            </a:extLst>
          </p:cNvPr>
          <p:cNvSpPr>
            <a:spLocks noGrp="1"/>
          </p:cNvSpPr>
          <p:nvPr>
            <p:ph sz="quarter" idx="12"/>
          </p:nvPr>
        </p:nvSpPr>
        <p:spPr>
          <a:xfrm>
            <a:off x="228600" y="1381125"/>
            <a:ext cx="8686799" cy="4824414"/>
          </a:xfrm>
        </p:spPr>
        <p:txBody>
          <a:bodyPr/>
          <a:lstStyle/>
          <a:p>
            <a:r>
              <a:rPr lang="en-IN" dirty="0"/>
              <a:t>Wait  and Timeout (Before)</a:t>
            </a:r>
          </a:p>
          <a:p>
            <a:pPr lvl="1"/>
            <a:r>
              <a:rPr lang="en-IN" dirty="0"/>
              <a:t>new </a:t>
            </a:r>
            <a:r>
              <a:rPr lang="en-IN" dirty="0" err="1"/>
              <a:t>WebDriverWait</a:t>
            </a:r>
            <a:r>
              <a:rPr lang="en-IN" dirty="0"/>
              <a:t>(driver, 3)</a:t>
            </a:r>
          </a:p>
          <a:p>
            <a:pPr lvl="1"/>
            <a:r>
              <a:rPr lang="en-IN" dirty="0"/>
              <a:t>.until(</a:t>
            </a:r>
            <a:r>
              <a:rPr lang="en-IN" dirty="0" err="1"/>
              <a:t>ExpectedConditions.elementToBeClickable</a:t>
            </a:r>
            <a:r>
              <a:rPr lang="en-IN" dirty="0"/>
              <a:t>(</a:t>
            </a:r>
            <a:r>
              <a:rPr lang="en-IN" dirty="0" err="1"/>
              <a:t>By.cssSelector</a:t>
            </a:r>
            <a:r>
              <a:rPr lang="en-IN" dirty="0"/>
              <a:t>("#id")));</a:t>
            </a:r>
          </a:p>
          <a:p>
            <a:pPr lvl="1"/>
            <a:endParaRPr lang="en-IN" dirty="0"/>
          </a:p>
          <a:p>
            <a:pPr lvl="1"/>
            <a:r>
              <a:rPr lang="en-IN" dirty="0"/>
              <a:t>Wait&lt;WebDriver&gt; wait = new </a:t>
            </a:r>
            <a:r>
              <a:rPr lang="en-IN" dirty="0" err="1"/>
              <a:t>FluentWait</a:t>
            </a:r>
            <a:r>
              <a:rPr lang="en-IN" dirty="0"/>
              <a:t>&lt;WebDriver&gt;(driver)</a:t>
            </a:r>
          </a:p>
          <a:p>
            <a:pPr lvl="1"/>
            <a:r>
              <a:rPr lang="en-IN" dirty="0"/>
              <a:t>  .</a:t>
            </a:r>
            <a:r>
              <a:rPr lang="en-IN" dirty="0" err="1"/>
              <a:t>withTimeout</a:t>
            </a:r>
            <a:r>
              <a:rPr lang="en-IN" dirty="0"/>
              <a:t>(30, </a:t>
            </a:r>
            <a:r>
              <a:rPr lang="en-IN" dirty="0" err="1"/>
              <a:t>TimeUnit.SECONDS</a:t>
            </a:r>
            <a:r>
              <a:rPr lang="en-IN" dirty="0"/>
              <a:t>)</a:t>
            </a:r>
          </a:p>
          <a:p>
            <a:pPr lvl="1"/>
            <a:r>
              <a:rPr lang="en-IN" dirty="0"/>
              <a:t>  .</a:t>
            </a:r>
            <a:r>
              <a:rPr lang="en-IN" dirty="0" err="1"/>
              <a:t>pollingEvery</a:t>
            </a:r>
            <a:r>
              <a:rPr lang="en-IN" dirty="0"/>
              <a:t>(5, </a:t>
            </a:r>
            <a:r>
              <a:rPr lang="en-IN" dirty="0" err="1"/>
              <a:t>TimeUnit.SECONDS</a:t>
            </a:r>
            <a:r>
              <a:rPr lang="en-IN" dirty="0"/>
              <a:t>)</a:t>
            </a:r>
          </a:p>
          <a:p>
            <a:pPr lvl="1"/>
            <a:r>
              <a:rPr lang="en-IN" dirty="0"/>
              <a:t>  .ignoring(</a:t>
            </a:r>
            <a:r>
              <a:rPr lang="en-IN" dirty="0" err="1"/>
              <a:t>NoSuchElementException.class</a:t>
            </a:r>
            <a:r>
              <a:rPr lang="en-IN" dirty="0"/>
              <a:t>);</a:t>
            </a:r>
          </a:p>
          <a:p>
            <a:endParaRPr lang="en-IN" dirty="0"/>
          </a:p>
        </p:txBody>
      </p:sp>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Tree>
    <p:extLst>
      <p:ext uri="{BB962C8B-B14F-4D97-AF65-F5344CB8AC3E}">
        <p14:creationId xmlns:p14="http://schemas.microsoft.com/office/powerpoint/2010/main" val="4853448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99F9EB-AA1D-8887-7BD6-61C8851B239B}"/>
              </a:ext>
            </a:extLst>
          </p:cNvPr>
          <p:cNvSpPr>
            <a:spLocks noGrp="1"/>
          </p:cNvSpPr>
          <p:nvPr>
            <p:ph sz="quarter" idx="12"/>
          </p:nvPr>
        </p:nvSpPr>
        <p:spPr>
          <a:xfrm>
            <a:off x="228600" y="1381125"/>
            <a:ext cx="8686799" cy="4824414"/>
          </a:xfrm>
        </p:spPr>
        <p:txBody>
          <a:bodyPr>
            <a:normAutofit/>
          </a:bodyPr>
          <a:lstStyle/>
          <a:p>
            <a:r>
              <a:rPr lang="en-IN" dirty="0"/>
              <a:t>Wait  and Timeout (After)</a:t>
            </a:r>
          </a:p>
          <a:p>
            <a:pPr lvl="1"/>
            <a:r>
              <a:rPr lang="en-IN" dirty="0"/>
              <a:t>new </a:t>
            </a:r>
            <a:r>
              <a:rPr lang="en-IN" dirty="0" err="1"/>
              <a:t>WebDriverWait</a:t>
            </a:r>
            <a:r>
              <a:rPr lang="en-IN" dirty="0"/>
              <a:t>(driver, </a:t>
            </a:r>
            <a:r>
              <a:rPr lang="en-IN" dirty="0" err="1"/>
              <a:t>Duration.ofSeconds</a:t>
            </a:r>
            <a:r>
              <a:rPr lang="en-IN" dirty="0"/>
              <a:t>(3))  .until(</a:t>
            </a:r>
            <a:r>
              <a:rPr lang="en-IN" dirty="0" err="1"/>
              <a:t>ExpectedConditions.elementToBeClickable</a:t>
            </a:r>
            <a:r>
              <a:rPr lang="en-IN" dirty="0"/>
              <a:t>(</a:t>
            </a:r>
            <a:r>
              <a:rPr lang="en-IN" dirty="0" err="1"/>
              <a:t>By.cssSelector</a:t>
            </a:r>
            <a:r>
              <a:rPr lang="en-IN" dirty="0"/>
              <a:t>("#id")));</a:t>
            </a:r>
          </a:p>
          <a:p>
            <a:pPr lvl="1"/>
            <a:endParaRPr lang="en-IN" dirty="0"/>
          </a:p>
          <a:p>
            <a:pPr lvl="1"/>
            <a:r>
              <a:rPr lang="en-IN" dirty="0"/>
              <a:t>  Wait&lt;WebDriver&gt; wait = new </a:t>
            </a:r>
            <a:r>
              <a:rPr lang="en-IN" dirty="0" err="1"/>
              <a:t>FluentWait</a:t>
            </a:r>
            <a:r>
              <a:rPr lang="en-IN" dirty="0"/>
              <a:t>&lt;WebDriver&gt;(driver)</a:t>
            </a:r>
          </a:p>
          <a:p>
            <a:pPr lvl="1"/>
            <a:r>
              <a:rPr lang="en-IN" dirty="0"/>
              <a:t>  .</a:t>
            </a:r>
            <a:r>
              <a:rPr lang="en-IN" dirty="0" err="1"/>
              <a:t>withTimeout</a:t>
            </a:r>
            <a:r>
              <a:rPr lang="en-IN" dirty="0"/>
              <a:t>(</a:t>
            </a:r>
            <a:r>
              <a:rPr lang="en-IN" dirty="0" err="1"/>
              <a:t>Duration.ofSeconds</a:t>
            </a:r>
            <a:r>
              <a:rPr lang="en-IN" dirty="0"/>
              <a:t>(30))</a:t>
            </a:r>
          </a:p>
          <a:p>
            <a:pPr lvl="1"/>
            <a:r>
              <a:rPr lang="en-IN" dirty="0"/>
              <a:t>  .</a:t>
            </a:r>
            <a:r>
              <a:rPr lang="en-IN" dirty="0" err="1"/>
              <a:t>pollingEvery</a:t>
            </a:r>
            <a:r>
              <a:rPr lang="en-IN" dirty="0"/>
              <a:t>(</a:t>
            </a:r>
            <a:r>
              <a:rPr lang="en-IN" dirty="0" err="1"/>
              <a:t>Duration.ofSeconds</a:t>
            </a:r>
            <a:r>
              <a:rPr lang="en-IN" dirty="0"/>
              <a:t>(5))</a:t>
            </a:r>
          </a:p>
          <a:p>
            <a:pPr lvl="1"/>
            <a:r>
              <a:rPr lang="en-IN" dirty="0"/>
              <a:t>  .ignoring(</a:t>
            </a:r>
            <a:r>
              <a:rPr lang="en-IN" dirty="0" err="1"/>
              <a:t>NoSuchElementException.class</a:t>
            </a:r>
            <a:r>
              <a:rPr lang="en-IN" dirty="0"/>
              <a:t>);</a:t>
            </a:r>
          </a:p>
        </p:txBody>
      </p:sp>
      <p:sp>
        <p:nvSpPr>
          <p:cNvPr id="3" name="Title 2">
            <a:extLst>
              <a:ext uri="{FF2B5EF4-FFF2-40B4-BE49-F238E27FC236}">
                <a16:creationId xmlns:a16="http://schemas.microsoft.com/office/drawing/2014/main" id="{12197D57-A75F-6E5C-C474-94AF21DB8D20}"/>
              </a:ext>
            </a:extLst>
          </p:cNvPr>
          <p:cNvSpPr>
            <a:spLocks noGrp="1"/>
          </p:cNvSpPr>
          <p:nvPr>
            <p:ph type="title"/>
          </p:nvPr>
        </p:nvSpPr>
        <p:spPr/>
        <p:txBody>
          <a:bodyPr/>
          <a:lstStyle/>
          <a:p>
            <a:r>
              <a:rPr lang="en-IN" dirty="0"/>
              <a:t>Selenium3 vs Selenium 4</a:t>
            </a:r>
          </a:p>
        </p:txBody>
      </p:sp>
    </p:spTree>
    <p:extLst>
      <p:ext uri="{BB962C8B-B14F-4D97-AF65-F5344CB8AC3E}">
        <p14:creationId xmlns:p14="http://schemas.microsoft.com/office/powerpoint/2010/main" val="66045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a:bodyPr>
          <a:lstStyle/>
          <a:p>
            <a:r>
              <a:rPr lang="en-US" b="1" dirty="0">
                <a:solidFill>
                  <a:srgbClr val="FF0000"/>
                </a:solidFill>
              </a:rPr>
              <a:t>Modular Driven  Framework</a:t>
            </a:r>
          </a:p>
          <a:p>
            <a:r>
              <a:rPr lang="en-US" dirty="0"/>
              <a:t>In this Framework, the tester can create test scripts module wise by breaking down the whole application into smaller modules as per the client requirements and create test scripts individually.</a:t>
            </a:r>
          </a:p>
          <a:p>
            <a:pPr lvl="1"/>
            <a:r>
              <a:rPr lang="en-US" dirty="0"/>
              <a:t>Pros: Modular driven framework ensures the division of scripts that leads to easier maintenance and scalability. You can write independent test scripts.</a:t>
            </a:r>
          </a:p>
          <a:p>
            <a:pPr lvl="1"/>
            <a:r>
              <a:rPr lang="en-US" dirty="0"/>
              <a:t>Cons: The modular driven framework requires additional time in analyzing the test cases and identifying reusable flows.</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18136085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Read Browser Details:</a:t>
            </a:r>
          </a:p>
          <a:p>
            <a:pPr lvl="1"/>
            <a:r>
              <a:rPr lang="en-US" dirty="0"/>
              <a:t>driver.getTitle();</a:t>
            </a:r>
          </a:p>
          <a:p>
            <a:pPr lvl="1"/>
            <a:r>
              <a:rPr lang="en-US" dirty="0" err="1"/>
              <a:t>driver.getWindowHandle</a:t>
            </a:r>
            <a:r>
              <a:rPr lang="en-US" dirty="0"/>
              <a:t>();</a:t>
            </a:r>
          </a:p>
          <a:p>
            <a:pPr lvl="1"/>
            <a:r>
              <a:rPr lang="en-US" dirty="0" err="1"/>
              <a:t>driver.getWindowHandles</a:t>
            </a:r>
            <a:r>
              <a:rPr lang="en-US" dirty="0"/>
              <a:t>();</a:t>
            </a:r>
          </a:p>
          <a:p>
            <a:pPr lvl="1"/>
            <a:r>
              <a:rPr lang="en-US" dirty="0" err="1"/>
              <a:t>driver.getCurrentUrl</a:t>
            </a:r>
            <a:r>
              <a:rPr lang="en-US" dirty="0"/>
              <a:t>();</a:t>
            </a:r>
          </a:p>
          <a:p>
            <a:pPr lvl="1"/>
            <a:r>
              <a:rPr lang="en-US" dirty="0" err="1"/>
              <a:t>driver.getPageSource</a:t>
            </a:r>
            <a:r>
              <a:rPr lang="en-US" dirty="0"/>
              <a:t>();</a:t>
            </a:r>
            <a:endParaRPr lang="en-IN"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9031699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Go to a specified URL:</a:t>
            </a:r>
          </a:p>
          <a:p>
            <a:pPr lvl="1"/>
            <a:r>
              <a:rPr lang="en-US" b="1" dirty="0" err="1"/>
              <a:t>driver.get</a:t>
            </a:r>
            <a:r>
              <a:rPr lang="en-US" b="1" dirty="0"/>
              <a:t>(“http://google.com”)</a:t>
            </a:r>
          </a:p>
          <a:p>
            <a:pPr lvl="1"/>
            <a:r>
              <a:rPr lang="en-US" b="1" dirty="0" err="1"/>
              <a:t>driver.navigate</a:t>
            </a:r>
            <a:r>
              <a:rPr lang="en-US" b="1" dirty="0"/>
              <a:t>().to(“http://google.com”)</a:t>
            </a:r>
          </a:p>
          <a:p>
            <a:pPr lvl="1"/>
            <a:r>
              <a:rPr lang="en-US" b="1" dirty="0" err="1"/>
              <a:t>driver.navigate</a:t>
            </a:r>
            <a:r>
              <a:rPr lang="en-US" b="1" dirty="0"/>
              <a:t>().to(new URL(“http://google.com”))</a:t>
            </a:r>
          </a:p>
          <a:p>
            <a:pPr lvl="1"/>
            <a:r>
              <a:rPr lang="en-US" b="1" dirty="0" err="1"/>
              <a:t>driver.navigate</a:t>
            </a:r>
            <a:r>
              <a:rPr lang="en-US" b="1" dirty="0"/>
              <a:t>().back()</a:t>
            </a:r>
          </a:p>
          <a:p>
            <a:pPr lvl="1"/>
            <a:r>
              <a:rPr lang="en-US" b="1" dirty="0" err="1"/>
              <a:t>driver.navigate</a:t>
            </a:r>
            <a:r>
              <a:rPr lang="en-US" b="1" dirty="0"/>
              <a:t>().forward()</a:t>
            </a:r>
          </a:p>
          <a:p>
            <a:pPr lvl="1"/>
            <a:r>
              <a:rPr lang="en-US" b="1" dirty="0" err="1"/>
              <a:t>driver.navigate</a:t>
            </a:r>
            <a:r>
              <a:rPr lang="en-US" b="1" dirty="0"/>
              <a:t>().refresh()</a:t>
            </a:r>
            <a:endParaRPr lang="en-IN"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13613997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driver.findElement</a:t>
            </a:r>
            <a:r>
              <a:rPr lang="en-US" dirty="0"/>
              <a:t>(By) – To find the first element matching the given locator argument. Returns a </a:t>
            </a:r>
            <a:r>
              <a:rPr lang="en-US" dirty="0" err="1"/>
              <a:t>WebElement</a:t>
            </a:r>
            <a:endParaRPr lang="en-US" dirty="0"/>
          </a:p>
          <a:p>
            <a:r>
              <a:rPr lang="en-US" dirty="0" err="1"/>
              <a:t>driver.findElements</a:t>
            </a:r>
            <a:r>
              <a:rPr lang="en-US" dirty="0"/>
              <a:t>(By) – To find all elements matching the given locator argument. Returns a list of </a:t>
            </a:r>
            <a:r>
              <a:rPr lang="en-US" dirty="0" err="1"/>
              <a:t>WebElement</a:t>
            </a:r>
            <a:endParaRPr lang="en-US"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3591899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Autofit/>
          </a:bodyPr>
          <a:lstStyle/>
          <a:p>
            <a:r>
              <a:rPr lang="en-US" sz="1800" dirty="0"/>
              <a:t>By ID</a:t>
            </a:r>
          </a:p>
          <a:p>
            <a:r>
              <a:rPr lang="en-US" sz="1800" dirty="0"/>
              <a:t>&lt;input id=”q” type=”text”&gt;…&lt;/input&gt;</a:t>
            </a:r>
          </a:p>
          <a:p>
            <a:r>
              <a:rPr lang="en-US" sz="1800" dirty="0" err="1"/>
              <a:t>WebElement</a:t>
            </a:r>
            <a:r>
              <a:rPr lang="en-US" sz="1800" dirty="0"/>
              <a:t> element = driver.findElement(By.id(“q”))</a:t>
            </a:r>
          </a:p>
          <a:p>
            <a:r>
              <a:rPr lang="en-US" sz="1800" dirty="0"/>
              <a:t>By Name</a:t>
            </a:r>
          </a:p>
          <a:p>
            <a:r>
              <a:rPr lang="en-US" sz="1800" dirty="0"/>
              <a:t>&lt;input id=”q” name=”search” type=”text” /&gt;</a:t>
            </a:r>
          </a:p>
          <a:p>
            <a:r>
              <a:rPr lang="en-US" sz="1800" dirty="0" err="1"/>
              <a:t>WebElement</a:t>
            </a:r>
            <a:r>
              <a:rPr lang="en-US" sz="1800" dirty="0"/>
              <a:t> element = driver.findElement(By.name(“search”));</a:t>
            </a:r>
          </a:p>
          <a:p>
            <a:r>
              <a:rPr lang="en-US" sz="1800" dirty="0"/>
              <a:t>By Class Name</a:t>
            </a:r>
          </a:p>
          <a:p>
            <a:r>
              <a:rPr lang="en-US" sz="1800" dirty="0"/>
              <a:t>&lt;div class=”username” style=”display: block;”&gt;…&lt;/div&gt;</a:t>
            </a:r>
          </a:p>
          <a:p>
            <a:r>
              <a:rPr lang="en-US" sz="1800" dirty="0" err="1"/>
              <a:t>WebElement</a:t>
            </a:r>
            <a:r>
              <a:rPr lang="en-US" sz="1800" dirty="0"/>
              <a:t> element = driver.findElement(</a:t>
            </a:r>
            <a:r>
              <a:rPr lang="en-US" sz="1800" dirty="0" err="1"/>
              <a:t>By.className</a:t>
            </a:r>
            <a:r>
              <a:rPr lang="en-US" sz="1800" dirty="0"/>
              <a:t>(“username”));</a:t>
            </a:r>
          </a:p>
          <a:p>
            <a:r>
              <a:rPr lang="en-US" sz="1800" dirty="0"/>
              <a:t>By Tag Name</a:t>
            </a:r>
          </a:p>
          <a:p>
            <a:r>
              <a:rPr lang="en-US" sz="1800" dirty="0"/>
              <a:t>&lt;div class=”username” style=”display: block;”&gt;…&lt;/div&gt;</a:t>
            </a:r>
          </a:p>
          <a:p>
            <a:r>
              <a:rPr lang="en-US" sz="1800" dirty="0" err="1"/>
              <a:t>WebElement</a:t>
            </a:r>
            <a:r>
              <a:rPr lang="en-US" sz="1800" dirty="0"/>
              <a:t> element = driver.findElement(</a:t>
            </a:r>
            <a:r>
              <a:rPr lang="en-US" sz="1800" dirty="0" err="1"/>
              <a:t>By.tagName</a:t>
            </a:r>
            <a:r>
              <a:rPr lang="en-US" sz="1800" dirty="0"/>
              <a:t>(“div”));</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077458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dirty="0"/>
              <a:t>By Link Text</a:t>
            </a:r>
          </a:p>
          <a:p>
            <a:r>
              <a:rPr lang="en-US" sz="1800" dirty="0"/>
              <a:t>&lt;a </a:t>
            </a:r>
            <a:r>
              <a:rPr lang="en-US" sz="1800" dirty="0" err="1"/>
              <a:t>href</a:t>
            </a:r>
            <a:r>
              <a:rPr lang="en-US" sz="1800" dirty="0"/>
              <a:t>=”#”&gt;Refresh&lt;/a&gt;</a:t>
            </a:r>
          </a:p>
          <a:p>
            <a:r>
              <a:rPr lang="en-US" sz="1800" dirty="0" err="1"/>
              <a:t>WebElement</a:t>
            </a:r>
            <a:r>
              <a:rPr lang="en-US" sz="1800" dirty="0"/>
              <a:t> element = driver.findElement(</a:t>
            </a:r>
            <a:r>
              <a:rPr lang="en-US" sz="1800" dirty="0" err="1"/>
              <a:t>By.linkText</a:t>
            </a:r>
            <a:r>
              <a:rPr lang="en-US" sz="1800" dirty="0"/>
              <a:t>(“Refresh”));</a:t>
            </a:r>
          </a:p>
          <a:p>
            <a:r>
              <a:rPr lang="en-US" sz="1800" dirty="0"/>
              <a:t>By Partial Link Text</a:t>
            </a:r>
          </a:p>
          <a:p>
            <a:r>
              <a:rPr lang="en-US" sz="1800" dirty="0"/>
              <a:t>&lt;a </a:t>
            </a:r>
            <a:r>
              <a:rPr lang="en-US" sz="1800" dirty="0" err="1"/>
              <a:t>href</a:t>
            </a:r>
            <a:r>
              <a:rPr lang="en-US" sz="1800" dirty="0"/>
              <a:t>=”#”&gt;Refresh Here&lt;/a&gt;</a:t>
            </a:r>
          </a:p>
          <a:p>
            <a:r>
              <a:rPr lang="en-US" sz="1800" dirty="0" err="1"/>
              <a:t>WebElement</a:t>
            </a:r>
            <a:r>
              <a:rPr lang="en-US" sz="1800" dirty="0"/>
              <a:t> element = driver.findElement(</a:t>
            </a:r>
            <a:r>
              <a:rPr lang="en-US" sz="1800" dirty="0" err="1"/>
              <a:t>By.partialLinkText</a:t>
            </a:r>
            <a:r>
              <a:rPr lang="en-US" sz="1800" dirty="0"/>
              <a:t>(“Refresh”));</a:t>
            </a:r>
          </a:p>
          <a:p>
            <a:r>
              <a:rPr lang="en-US" sz="1800" dirty="0"/>
              <a:t>By XPath</a:t>
            </a:r>
          </a:p>
          <a:p>
            <a:r>
              <a:rPr lang="en-US" sz="1800" dirty="0"/>
              <a:t>&lt;form id=”</a:t>
            </a:r>
            <a:r>
              <a:rPr lang="en-US" sz="1800" dirty="0" err="1"/>
              <a:t>testform</a:t>
            </a:r>
            <a:r>
              <a:rPr lang="en-US" sz="1800" dirty="0"/>
              <a:t>” action=”submit” method=”get”&gt;</a:t>
            </a:r>
          </a:p>
          <a:p>
            <a:r>
              <a:rPr lang="en-US" sz="1800" dirty="0"/>
              <a:t>Username: &lt;input type=”text” /&gt;</a:t>
            </a:r>
          </a:p>
          <a:p>
            <a:r>
              <a:rPr lang="en-US" sz="1800" dirty="0"/>
              <a:t>Password: &lt;input type=”password” /&gt;</a:t>
            </a:r>
          </a:p>
          <a:p>
            <a:r>
              <a:rPr lang="en-US" sz="1800" dirty="0"/>
              <a:t>&lt;/form&gt;</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1210748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dirty="0" err="1"/>
              <a:t>WebElement</a:t>
            </a:r>
            <a:r>
              <a:rPr lang="en-US" sz="1800" dirty="0"/>
              <a:t> element = driver.findElement(</a:t>
            </a:r>
            <a:r>
              <a:rPr lang="en-US" sz="1800" dirty="0" err="1"/>
              <a:t>By.xpath</a:t>
            </a:r>
            <a:r>
              <a:rPr lang="en-US" sz="1800" dirty="0"/>
              <a:t>(“//form[@id=’testform’]/input[1]”));</a:t>
            </a:r>
          </a:p>
          <a:p>
            <a:r>
              <a:rPr lang="en-US" sz="1800" dirty="0"/>
              <a:t>By CSS Selector</a:t>
            </a:r>
          </a:p>
          <a:p>
            <a:r>
              <a:rPr lang="en-US" sz="1800" dirty="0"/>
              <a:t>&lt;form id=”</a:t>
            </a:r>
            <a:r>
              <a:rPr lang="en-US" sz="1800" dirty="0" err="1"/>
              <a:t>testform</a:t>
            </a:r>
            <a:r>
              <a:rPr lang="en-US" sz="1800" dirty="0"/>
              <a:t>” action=”submit” method=”get”&gt;</a:t>
            </a:r>
          </a:p>
          <a:p>
            <a:r>
              <a:rPr lang="en-US" sz="1800" dirty="0"/>
              <a:t>&lt;input class=”username” type=”text” /&gt;</a:t>
            </a:r>
          </a:p>
          <a:p>
            <a:r>
              <a:rPr lang="en-US" sz="1800" dirty="0"/>
              <a:t>&lt;input class=”password” type=”password” /&gt;</a:t>
            </a:r>
          </a:p>
          <a:p>
            <a:r>
              <a:rPr lang="en-US" sz="1800" dirty="0"/>
              <a:t>&lt;/form&gt;</a:t>
            </a:r>
          </a:p>
          <a:p>
            <a:r>
              <a:rPr lang="en-US" sz="1800" dirty="0" err="1"/>
              <a:t>WebElement</a:t>
            </a:r>
            <a:r>
              <a:rPr lang="en-US" sz="1800" dirty="0"/>
              <a:t> element = driver.findElement(</a:t>
            </a:r>
            <a:r>
              <a:rPr lang="en-US" sz="1800" dirty="0" err="1"/>
              <a:t>By.cssSelector</a:t>
            </a:r>
            <a:r>
              <a:rPr lang="en-US" sz="1800" dirty="0"/>
              <a:t>(“</a:t>
            </a:r>
            <a:r>
              <a:rPr lang="en-US" sz="1800" dirty="0" err="1"/>
              <a:t>form#testform</a:t>
            </a:r>
            <a:r>
              <a:rPr lang="en-US" sz="1800" dirty="0"/>
              <a:t>&gt;</a:t>
            </a:r>
            <a:r>
              <a:rPr lang="en-US" sz="1800" dirty="0" err="1"/>
              <a:t>input.username</a:t>
            </a:r>
            <a:r>
              <a:rPr lang="en-US" sz="1800" dirty="0"/>
              <a:t>”));</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7812181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Java Selenium commands for operation on Elements:</a:t>
            </a:r>
            <a:endParaRPr lang="en-US" sz="1800" dirty="0"/>
          </a:p>
          <a:p>
            <a:r>
              <a:rPr lang="en-US" sz="1800" b="1" dirty="0"/>
              <a:t>button/link/image:</a:t>
            </a:r>
            <a:endParaRPr lang="en-US" sz="1800" dirty="0"/>
          </a:p>
          <a:p>
            <a:r>
              <a:rPr lang="en-US" sz="1800" dirty="0"/>
              <a:t>click()</a:t>
            </a:r>
            <a:br>
              <a:rPr lang="en-US" sz="1800" dirty="0"/>
            </a:br>
            <a:r>
              <a:rPr lang="en-US" sz="1800" dirty="0" err="1"/>
              <a:t>getAttribute</a:t>
            </a:r>
            <a:r>
              <a:rPr lang="en-US" sz="1800" dirty="0"/>
              <a:t>()</a:t>
            </a:r>
            <a:br>
              <a:rPr lang="en-US" sz="1800" dirty="0"/>
            </a:br>
            <a:r>
              <a:rPr lang="en-US" sz="1800" dirty="0" err="1"/>
              <a:t>isDisplayed</a:t>
            </a:r>
            <a:r>
              <a:rPr lang="en-US" sz="1800" dirty="0"/>
              <a:t>()</a:t>
            </a:r>
            <a:br>
              <a:rPr lang="en-US" sz="1800" dirty="0"/>
            </a:br>
            <a:r>
              <a:rPr lang="en-US" sz="1800" dirty="0" err="1"/>
              <a:t>isEnabled</a:t>
            </a:r>
            <a:r>
              <a:rPr lang="en-US" sz="1800" dirty="0"/>
              <a:t>()</a:t>
            </a:r>
          </a:p>
          <a:p>
            <a:r>
              <a:rPr lang="en-US" sz="1800" b="1" dirty="0"/>
              <a:t>Text field:</a:t>
            </a:r>
            <a:endParaRPr lang="en-US" sz="1800" dirty="0"/>
          </a:p>
          <a:p>
            <a:r>
              <a:rPr lang="en-US" sz="1800" dirty="0" err="1"/>
              <a:t>sendKeys</a:t>
            </a:r>
            <a:r>
              <a:rPr lang="en-US" sz="1800" dirty="0"/>
              <a:t>()</a:t>
            </a:r>
            <a:br>
              <a:rPr lang="en-US" sz="1800" dirty="0"/>
            </a:br>
            <a:r>
              <a:rPr lang="en-US" sz="1800" dirty="0"/>
              <a:t>clear()</a:t>
            </a:r>
          </a:p>
          <a:p>
            <a:r>
              <a:rPr lang="en-US" sz="1800" b="1" dirty="0"/>
              <a:t>Checkbox/Radio:</a:t>
            </a:r>
            <a:endParaRPr lang="en-US" sz="1800" dirty="0"/>
          </a:p>
          <a:p>
            <a:r>
              <a:rPr lang="en-US" sz="1800" dirty="0" err="1"/>
              <a:t>isSelected</a:t>
            </a:r>
            <a:r>
              <a:rPr lang="en-US" sz="1800" dirty="0"/>
              <a:t>()</a:t>
            </a:r>
            <a:br>
              <a:rPr lang="en-US" sz="1800" dirty="0"/>
            </a:br>
            <a:r>
              <a:rPr lang="en-US" sz="1800" dirty="0"/>
              <a:t>click()</a:t>
            </a:r>
          </a:p>
          <a:p>
            <a:endParaRPr lang="en-US" sz="1800"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20413527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Select:</a:t>
            </a:r>
          </a:p>
          <a:p>
            <a:r>
              <a:rPr lang="en-US" sz="1800" b="1" dirty="0"/>
              <a:t>Select </a:t>
            </a:r>
            <a:r>
              <a:rPr lang="en-US" sz="1800" b="1" dirty="0" err="1"/>
              <a:t>select</a:t>
            </a:r>
            <a:r>
              <a:rPr lang="en-US" sz="1800" b="1" dirty="0"/>
              <a:t> = new Select(</a:t>
            </a:r>
            <a:r>
              <a:rPr lang="en-US" sz="1800" b="1" dirty="0" err="1"/>
              <a:t>WebElement</a:t>
            </a:r>
            <a:r>
              <a:rPr lang="en-US" sz="1800" b="1" dirty="0"/>
              <a:t>);</a:t>
            </a:r>
          </a:p>
          <a:p>
            <a:r>
              <a:rPr lang="en-US" sz="1800" b="1" dirty="0" err="1"/>
              <a:t>select.selectByIndex</a:t>
            </a:r>
            <a:r>
              <a:rPr lang="en-US" sz="1800" b="1" dirty="0"/>
              <a:t>();</a:t>
            </a:r>
          </a:p>
          <a:p>
            <a:r>
              <a:rPr lang="en-US" sz="1800" b="1" dirty="0" err="1"/>
              <a:t>select.selectByValue</a:t>
            </a:r>
            <a:r>
              <a:rPr lang="en-US" sz="1800" b="1" dirty="0"/>
              <a:t>();</a:t>
            </a:r>
          </a:p>
          <a:p>
            <a:r>
              <a:rPr lang="en-US" sz="1800" b="1" dirty="0" err="1"/>
              <a:t>select.selectByVisibleText</a:t>
            </a:r>
            <a:r>
              <a:rPr lang="en-US" sz="1800" b="1" dirty="0"/>
              <a:t>();</a:t>
            </a:r>
          </a:p>
          <a:p>
            <a:r>
              <a:rPr lang="en-US" sz="1800" b="1" dirty="0" err="1"/>
              <a:t>select.deselectAll</a:t>
            </a:r>
            <a:r>
              <a:rPr lang="en-US" sz="1800" b="1" dirty="0"/>
              <a:t>();</a:t>
            </a:r>
          </a:p>
          <a:p>
            <a:r>
              <a:rPr lang="en-US" sz="1800" b="1" dirty="0" err="1"/>
              <a:t>select.deselectByIndex</a:t>
            </a:r>
            <a:r>
              <a:rPr lang="en-US" sz="1800" b="1" dirty="0"/>
              <a:t>();</a:t>
            </a:r>
          </a:p>
          <a:p>
            <a:r>
              <a:rPr lang="en-US" sz="1800" b="1" dirty="0" err="1"/>
              <a:t>select.deselectByValue</a:t>
            </a:r>
            <a:r>
              <a:rPr lang="en-US" sz="1800" b="1" dirty="0"/>
              <a:t>();</a:t>
            </a:r>
          </a:p>
          <a:p>
            <a:r>
              <a:rPr lang="en-US" sz="1800" b="1" dirty="0" err="1"/>
              <a:t>select.deselectByVisibleText</a:t>
            </a:r>
            <a:r>
              <a:rPr lang="en-US" sz="1800" b="1" dirty="0"/>
              <a:t>();</a:t>
            </a:r>
          </a:p>
          <a:p>
            <a:r>
              <a:rPr lang="en-US" sz="1800" b="1" dirty="0" err="1"/>
              <a:t>getFirstSelectedOption</a:t>
            </a:r>
            <a:r>
              <a:rPr lang="en-US" sz="1800" b="1" dirty="0"/>
              <a:t>()</a:t>
            </a:r>
          </a:p>
          <a:p>
            <a:r>
              <a:rPr lang="en-US" sz="1800" b="1" dirty="0" err="1"/>
              <a:t>getAllSelectedOptions</a:t>
            </a:r>
            <a:r>
              <a:rPr lang="en-US" sz="1800" b="1" dirty="0"/>
              <a:t>() – Returns List</a:t>
            </a:r>
            <a:endParaRPr lang="en-US" sz="1800"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0097129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Element properties:</a:t>
            </a:r>
          </a:p>
          <a:p>
            <a:r>
              <a:rPr lang="en-US" sz="1800" b="1" dirty="0" err="1"/>
              <a:t>isDisplayed</a:t>
            </a:r>
            <a:r>
              <a:rPr lang="en-US" sz="1800" b="1" dirty="0"/>
              <a:t>()</a:t>
            </a:r>
          </a:p>
          <a:p>
            <a:r>
              <a:rPr lang="en-US" sz="1800" b="1" dirty="0" err="1"/>
              <a:t>isSelected</a:t>
            </a:r>
            <a:r>
              <a:rPr lang="en-US" sz="1800" b="1" dirty="0"/>
              <a:t>()</a:t>
            </a:r>
          </a:p>
          <a:p>
            <a:r>
              <a:rPr lang="en-US" sz="1800" b="1" dirty="0" err="1"/>
              <a:t>isEnabled</a:t>
            </a:r>
            <a:r>
              <a:rPr lang="en-US" sz="1800" b="1" dirty="0"/>
              <a:t>()</a:t>
            </a:r>
          </a:p>
          <a:p>
            <a:r>
              <a:rPr lang="en-US" sz="1800" b="1" dirty="0"/>
              <a:t>Read Attribute:</a:t>
            </a:r>
          </a:p>
          <a:p>
            <a:r>
              <a:rPr lang="en-US" sz="1800" b="1" dirty="0" err="1"/>
              <a:t>getAttribute</a:t>
            </a:r>
            <a:r>
              <a:rPr lang="en-US" sz="1800" b="1" dirty="0"/>
              <a:t>(“”)</a:t>
            </a:r>
          </a:p>
          <a:p>
            <a:r>
              <a:rPr lang="en-US" sz="1800" b="1" dirty="0"/>
              <a:t>Get attribute from a disabled text box</a:t>
            </a:r>
          </a:p>
          <a:p>
            <a:r>
              <a:rPr lang="en-US" sz="1800" b="1" dirty="0"/>
              <a:t>driver.findElement(By).</a:t>
            </a:r>
            <a:r>
              <a:rPr lang="en-US" sz="1800" b="1" dirty="0" err="1"/>
              <a:t>getAttribute</a:t>
            </a:r>
            <a:r>
              <a:rPr lang="en-US" sz="1800" b="1" dirty="0"/>
              <a:t>(“value”);</a:t>
            </a:r>
            <a:endParaRPr lang="en-US" sz="1800" dirty="0"/>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8792023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9914" y="1371600"/>
            <a:ext cx="8228012" cy="5257799"/>
          </a:xfrm>
        </p:spPr>
        <p:txBody>
          <a:bodyPr>
            <a:noAutofit/>
          </a:bodyPr>
          <a:lstStyle/>
          <a:p>
            <a:r>
              <a:rPr lang="en-US" sz="1800" b="1" dirty="0"/>
              <a:t>Screenshot:</a:t>
            </a:r>
          </a:p>
          <a:p>
            <a:r>
              <a:rPr lang="en-US" sz="1800" b="1" dirty="0"/>
              <a:t>image storage without using any extra libraries.</a:t>
            </a:r>
          </a:p>
          <a:p>
            <a:r>
              <a:rPr lang="en-US" sz="1800" dirty="0" err="1"/>
              <a:t>TakesScreenshot</a:t>
            </a:r>
            <a:r>
              <a:rPr lang="en-US" sz="1800" dirty="0"/>
              <a:t> </a:t>
            </a:r>
            <a:r>
              <a:rPr lang="en-US" sz="1800" dirty="0" err="1"/>
              <a:t>takeScreenshot</a:t>
            </a:r>
            <a:r>
              <a:rPr lang="en-US" sz="1800" dirty="0"/>
              <a:t> = (</a:t>
            </a:r>
            <a:r>
              <a:rPr lang="en-US" sz="1800" dirty="0" err="1"/>
              <a:t>TakesScreenshot</a:t>
            </a:r>
            <a:r>
              <a:rPr lang="en-US" sz="1800" dirty="0"/>
              <a:t>) driver;</a:t>
            </a:r>
          </a:p>
          <a:p>
            <a:r>
              <a:rPr lang="en-US" sz="1800" dirty="0"/>
              <a:t>File </a:t>
            </a:r>
            <a:r>
              <a:rPr lang="en-US" sz="1800" dirty="0" err="1"/>
              <a:t>file</a:t>
            </a:r>
            <a:r>
              <a:rPr lang="en-US" sz="1800" dirty="0"/>
              <a:t> = </a:t>
            </a:r>
            <a:r>
              <a:rPr lang="en-US" sz="1800" dirty="0" err="1"/>
              <a:t>takeScreenshot.getScreenshotAs</a:t>
            </a:r>
            <a:r>
              <a:rPr lang="en-US" sz="1800" dirty="0"/>
              <a:t>(</a:t>
            </a:r>
            <a:r>
              <a:rPr lang="en-US" sz="1800" dirty="0" err="1"/>
              <a:t>OutputType.FILE</a:t>
            </a:r>
            <a:r>
              <a:rPr lang="en-US" sz="1800" dirty="0"/>
              <a:t>);</a:t>
            </a:r>
          </a:p>
          <a:p>
            <a:r>
              <a:rPr lang="en-US" sz="1800" dirty="0" err="1"/>
              <a:t>FileInputStream</a:t>
            </a:r>
            <a:r>
              <a:rPr lang="en-US" sz="1800" dirty="0"/>
              <a:t> </a:t>
            </a:r>
            <a:r>
              <a:rPr lang="en-US" sz="1800" dirty="0" err="1"/>
              <a:t>fis</a:t>
            </a:r>
            <a:r>
              <a:rPr lang="en-US" sz="1800" dirty="0"/>
              <a:t> = new </a:t>
            </a:r>
            <a:r>
              <a:rPr lang="en-US" sz="1800" dirty="0" err="1"/>
              <a:t>FileInputStream</a:t>
            </a:r>
            <a:r>
              <a:rPr lang="en-US" sz="1800" dirty="0"/>
              <a:t>(file);</a:t>
            </a:r>
          </a:p>
          <a:p>
            <a:r>
              <a:rPr lang="en-US" sz="1800" dirty="0" err="1"/>
              <a:t>FileOutputStream</a:t>
            </a:r>
            <a:r>
              <a:rPr lang="en-US" sz="1800" dirty="0"/>
              <a:t> </a:t>
            </a:r>
            <a:r>
              <a:rPr lang="en-US" sz="1800" dirty="0" err="1"/>
              <a:t>fos</a:t>
            </a:r>
            <a:r>
              <a:rPr lang="en-US" sz="1800" dirty="0"/>
              <a:t> = new </a:t>
            </a:r>
            <a:r>
              <a:rPr lang="en-US" sz="1800" dirty="0" err="1"/>
              <a:t>FileOutputStream</a:t>
            </a:r>
            <a:r>
              <a:rPr lang="en-US" sz="1800" dirty="0"/>
              <a:t>(new File(</a:t>
            </a:r>
            <a:r>
              <a:rPr lang="en-US" sz="1800" dirty="0" err="1"/>
              <a:t>System.getProperty</a:t>
            </a:r>
            <a:r>
              <a:rPr lang="en-US" sz="1800" dirty="0"/>
              <a:t>("</a:t>
            </a:r>
            <a:r>
              <a:rPr lang="en-US" sz="1800" dirty="0" err="1"/>
              <a:t>user.dir</a:t>
            </a:r>
            <a:r>
              <a:rPr lang="en-US" sz="1800" dirty="0"/>
              <a:t>")+"/test.jpg"));</a:t>
            </a:r>
          </a:p>
          <a:p>
            <a:r>
              <a:rPr lang="en-US" sz="1800" dirty="0" err="1"/>
              <a:t>int</a:t>
            </a:r>
            <a:r>
              <a:rPr lang="en-US" sz="1800" dirty="0"/>
              <a:t> cursor;</a:t>
            </a:r>
          </a:p>
          <a:p>
            <a:r>
              <a:rPr lang="en-US" sz="1800" dirty="0"/>
              <a:t>while((cursor=</a:t>
            </a:r>
            <a:r>
              <a:rPr lang="en-US" sz="1800" dirty="0" err="1"/>
              <a:t>fis.read</a:t>
            </a:r>
            <a:r>
              <a:rPr lang="en-US" sz="1800" dirty="0"/>
              <a:t>())!=-1) {</a:t>
            </a:r>
          </a:p>
          <a:p>
            <a:r>
              <a:rPr lang="en-US" sz="1800" dirty="0"/>
              <a:t>	</a:t>
            </a:r>
            <a:r>
              <a:rPr lang="en-US" sz="1800" dirty="0" err="1"/>
              <a:t>fos.write</a:t>
            </a:r>
            <a:r>
              <a:rPr lang="en-US" sz="1800" dirty="0"/>
              <a:t>(cursor);</a:t>
            </a:r>
          </a:p>
          <a:p>
            <a:r>
              <a:rPr lang="en-US" sz="1800" dirty="0"/>
              <a:t>}</a:t>
            </a:r>
          </a:p>
          <a:p>
            <a:r>
              <a:rPr lang="en-US" sz="1800" dirty="0" err="1"/>
              <a:t>fos.close</a:t>
            </a:r>
            <a:r>
              <a:rPr lang="en-US" sz="1800" dirty="0"/>
              <a:t>();</a:t>
            </a:r>
          </a:p>
          <a:p>
            <a:r>
              <a:rPr lang="en-US" sz="1800" dirty="0" err="1"/>
              <a:t>fis.close</a:t>
            </a:r>
            <a:r>
              <a:rPr lang="en-US" sz="1800" dirty="0"/>
              <a:t>();</a:t>
            </a:r>
          </a:p>
        </p:txBody>
      </p:sp>
      <p:sp>
        <p:nvSpPr>
          <p:cNvPr id="3" name="Title 2"/>
          <p:cNvSpPr>
            <a:spLocks noGrp="1"/>
          </p:cNvSpPr>
          <p:nvPr>
            <p:ph type="title"/>
          </p:nvPr>
        </p:nvSpPr>
        <p:spPr/>
        <p:txBody>
          <a:bodyPr/>
          <a:lstStyle/>
          <a:p>
            <a:r>
              <a:rPr lang="en-IN" dirty="0"/>
              <a:t>Web Driver API</a:t>
            </a:r>
          </a:p>
        </p:txBody>
      </p:sp>
    </p:spTree>
    <p:extLst>
      <p:ext uri="{BB962C8B-B14F-4D97-AF65-F5344CB8AC3E}">
        <p14:creationId xmlns:p14="http://schemas.microsoft.com/office/powerpoint/2010/main" val="3030038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fontScale="92500" lnSpcReduction="10000"/>
          </a:bodyPr>
          <a:lstStyle/>
          <a:p>
            <a:r>
              <a:rPr lang="en-US" b="1" dirty="0">
                <a:solidFill>
                  <a:srgbClr val="FF0000"/>
                </a:solidFill>
              </a:rPr>
              <a:t>Behavior Driven Development Framework</a:t>
            </a:r>
          </a:p>
          <a:p>
            <a:r>
              <a:rPr lang="en-US" dirty="0"/>
              <a:t>Behavior Driven Development framework is to create a platform, which allows every person, like Developers, Testers, business analyst, etc., to participate actively. </a:t>
            </a:r>
          </a:p>
          <a:p>
            <a:r>
              <a:rPr lang="en-US" dirty="0"/>
              <a:t>It also increases collaboration between the tester and the developers on your project.</a:t>
            </a:r>
          </a:p>
          <a:p>
            <a:pPr lvl="1"/>
            <a:endParaRPr lang="en-US" dirty="0"/>
          </a:p>
          <a:p>
            <a:pPr lvl="1"/>
            <a:r>
              <a:rPr lang="en-US" dirty="0"/>
              <a:t>Pros: You can use non-technical, natural language to create test specifications on this behavior-driven testing.</a:t>
            </a:r>
          </a:p>
          <a:p>
            <a:pPr lvl="1"/>
            <a:endParaRPr lang="en-US" dirty="0"/>
          </a:p>
          <a:p>
            <a:pPr lvl="1"/>
            <a:r>
              <a:rPr lang="en-US" dirty="0"/>
              <a:t>Cons: To work with this framework,  sufficient technical skills as well as prior experience in Test driven development is required.</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6540890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B1E5E-61BB-4D3E-9B28-C1CE94783D62}"/>
              </a:ext>
            </a:extLst>
          </p:cNvPr>
          <p:cNvSpPr>
            <a:spLocks noGrp="1"/>
          </p:cNvSpPr>
          <p:nvPr>
            <p:ph sz="quarter" idx="12"/>
          </p:nvPr>
        </p:nvSpPr>
        <p:spPr/>
        <p:txBody>
          <a:bodyPr>
            <a:normAutofit fontScale="92500" lnSpcReduction="10000"/>
          </a:bodyPr>
          <a:lstStyle/>
          <a:p>
            <a:r>
              <a:rPr lang="en-US" dirty="0"/>
              <a:t>TestNG is a very important framework when you are actually developing the framework from scratch level.</a:t>
            </a:r>
          </a:p>
          <a:p>
            <a:r>
              <a:rPr lang="en-US" dirty="0"/>
              <a:t>TestNG provides you full control over the test cases and the execution of the test cases. Due to this reason, TestNG is also known as a testing framework.</a:t>
            </a:r>
          </a:p>
          <a:p>
            <a:r>
              <a:rPr lang="en-US" dirty="0"/>
              <a:t>Cedric </a:t>
            </a:r>
            <a:r>
              <a:rPr lang="en-US" dirty="0" err="1"/>
              <a:t>Beust</a:t>
            </a:r>
            <a:r>
              <a:rPr lang="en-US" dirty="0"/>
              <a:t> is the developer of a TestNG framework.</a:t>
            </a:r>
          </a:p>
          <a:p>
            <a:r>
              <a:rPr lang="en-US" dirty="0"/>
              <a:t>If you want to run a test case A before that as a pre-request you need to run multiple test cases before you begin a test case A. </a:t>
            </a:r>
          </a:p>
          <a:p>
            <a:r>
              <a:rPr lang="en-US" dirty="0"/>
              <a:t>You can set and map with the help of TestNG so that pre-request test cases run first and then only it will trigger a test case A. In such way, you can control the test cases.</a:t>
            </a:r>
            <a:endParaRPr lang="en-IN" dirty="0"/>
          </a:p>
        </p:txBody>
      </p:sp>
      <p:sp>
        <p:nvSpPr>
          <p:cNvPr id="3" name="Title 2">
            <a:extLst>
              <a:ext uri="{FF2B5EF4-FFF2-40B4-BE49-F238E27FC236}">
                <a16:creationId xmlns:a16="http://schemas.microsoft.com/office/drawing/2014/main" id="{4B5305D5-16D0-4A42-B690-2FB3DCECFEE3}"/>
              </a:ext>
            </a:extLst>
          </p:cNvPr>
          <p:cNvSpPr>
            <a:spLocks noGrp="1"/>
          </p:cNvSpPr>
          <p:nvPr>
            <p:ph type="title"/>
          </p:nvPr>
        </p:nvSpPr>
        <p:spPr/>
        <p:txBody>
          <a:bodyPr/>
          <a:lstStyle/>
          <a:p>
            <a:r>
              <a:rPr lang="en-IN" dirty="0"/>
              <a:t>What is TestNG</a:t>
            </a:r>
          </a:p>
        </p:txBody>
      </p:sp>
    </p:spTree>
    <p:extLst>
      <p:ext uri="{BB962C8B-B14F-4D97-AF65-F5344CB8AC3E}">
        <p14:creationId xmlns:p14="http://schemas.microsoft.com/office/powerpoint/2010/main" val="26352494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B1E5E-61BB-4D3E-9B28-C1CE94783D62}"/>
              </a:ext>
            </a:extLst>
          </p:cNvPr>
          <p:cNvSpPr>
            <a:spLocks noGrp="1"/>
          </p:cNvSpPr>
          <p:nvPr>
            <p:ph sz="quarter" idx="12"/>
          </p:nvPr>
        </p:nvSpPr>
        <p:spPr/>
        <p:txBody>
          <a:bodyPr>
            <a:normAutofit/>
          </a:bodyPr>
          <a:lstStyle/>
          <a:p>
            <a:r>
              <a:rPr lang="en-US" dirty="0"/>
              <a:t>TestNG framework came after Junit, and TestNG framework adds more powerful functionality and easier to use.</a:t>
            </a:r>
          </a:p>
          <a:p>
            <a:r>
              <a:rPr lang="en-US" dirty="0"/>
              <a:t>It is an open source automated TestNG framework. In TestNG, NG stands for "Next Generation".</a:t>
            </a:r>
          </a:p>
          <a:p>
            <a:r>
              <a:rPr lang="en-US" dirty="0"/>
              <a:t>TestNG framework eliminates the limitations of the older framework by providing more powerful and flexible test cases with help of easy annotations, grouping, sequencing and parametrizing.</a:t>
            </a:r>
            <a:endParaRPr lang="en-IN" dirty="0"/>
          </a:p>
        </p:txBody>
      </p:sp>
      <p:sp>
        <p:nvSpPr>
          <p:cNvPr id="3" name="Title 2">
            <a:extLst>
              <a:ext uri="{FF2B5EF4-FFF2-40B4-BE49-F238E27FC236}">
                <a16:creationId xmlns:a16="http://schemas.microsoft.com/office/drawing/2014/main" id="{4B5305D5-16D0-4A42-B690-2FB3DCECFEE3}"/>
              </a:ext>
            </a:extLst>
          </p:cNvPr>
          <p:cNvSpPr>
            <a:spLocks noGrp="1"/>
          </p:cNvSpPr>
          <p:nvPr>
            <p:ph type="title"/>
          </p:nvPr>
        </p:nvSpPr>
        <p:spPr/>
        <p:txBody>
          <a:bodyPr/>
          <a:lstStyle/>
          <a:p>
            <a:r>
              <a:rPr lang="en-IN" dirty="0"/>
              <a:t>What is TestNG</a:t>
            </a:r>
          </a:p>
        </p:txBody>
      </p:sp>
    </p:spTree>
    <p:extLst>
      <p:ext uri="{BB962C8B-B14F-4D97-AF65-F5344CB8AC3E}">
        <p14:creationId xmlns:p14="http://schemas.microsoft.com/office/powerpoint/2010/main" val="16422747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TestNG</a:t>
            </a:r>
            <a:r>
              <a:rPr lang="en-US" dirty="0"/>
              <a:t> is an automation testing framework in which NG stands for "Next Generation".</a:t>
            </a:r>
          </a:p>
          <a:p>
            <a:r>
              <a:rPr lang="en-US" dirty="0" err="1"/>
              <a:t>TestNG</a:t>
            </a:r>
            <a:r>
              <a:rPr lang="en-US" dirty="0"/>
              <a:t> is inspired from JUnit which uses the annotations (@).</a:t>
            </a:r>
          </a:p>
          <a:p>
            <a:r>
              <a:rPr lang="en-US" dirty="0"/>
              <a:t>Using </a:t>
            </a:r>
            <a:r>
              <a:rPr lang="en-US" dirty="0" err="1"/>
              <a:t>TestNG</a:t>
            </a:r>
            <a:r>
              <a:rPr lang="en-US" dirty="0"/>
              <a:t> you can generate a proper report, and you can easily come to know how many test cases are passed, failed and skipped.</a:t>
            </a:r>
          </a:p>
          <a:p>
            <a:r>
              <a:rPr lang="en-US" dirty="0"/>
              <a:t>You can execute failed test case separately.</a:t>
            </a:r>
          </a:p>
          <a:p>
            <a:endParaRPr lang="en-IN" dirty="0"/>
          </a:p>
        </p:txBody>
      </p:sp>
      <p:sp>
        <p:nvSpPr>
          <p:cNvPr id="3" name="Title 2"/>
          <p:cNvSpPr>
            <a:spLocks noGrp="1"/>
          </p:cNvSpPr>
          <p:nvPr>
            <p:ph type="title"/>
          </p:nvPr>
        </p:nvSpPr>
        <p:spPr/>
        <p:txBody>
          <a:bodyPr/>
          <a:lstStyle/>
          <a:p>
            <a:r>
              <a:rPr lang="en-IN" dirty="0"/>
              <a:t>TEST NG Framework</a:t>
            </a:r>
          </a:p>
        </p:txBody>
      </p:sp>
    </p:spTree>
    <p:extLst>
      <p:ext uri="{BB962C8B-B14F-4D97-AF65-F5344CB8AC3E}">
        <p14:creationId xmlns:p14="http://schemas.microsoft.com/office/powerpoint/2010/main" val="42592159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TestNG</a:t>
            </a:r>
            <a:r>
              <a:rPr lang="en-US" dirty="0"/>
              <a:t> is an automation testing framework in which NG stands for "Next Generation".</a:t>
            </a:r>
          </a:p>
          <a:p>
            <a:r>
              <a:rPr lang="en-US" dirty="0" err="1"/>
              <a:t>TestNG</a:t>
            </a:r>
            <a:r>
              <a:rPr lang="en-US" dirty="0"/>
              <a:t> is inspired from JUnit which uses the annotations (@).</a:t>
            </a:r>
          </a:p>
          <a:p>
            <a:r>
              <a:rPr lang="en-US" dirty="0"/>
              <a:t>Using </a:t>
            </a:r>
            <a:r>
              <a:rPr lang="en-US" dirty="0" err="1"/>
              <a:t>TestNG</a:t>
            </a:r>
            <a:r>
              <a:rPr lang="en-US" dirty="0"/>
              <a:t> you can generate a proper report, and you can easily come to know how many test cases are passed, failed and skipped.</a:t>
            </a:r>
          </a:p>
          <a:p>
            <a:r>
              <a:rPr lang="en-US" dirty="0"/>
              <a:t>You can execute failed test case separately.</a:t>
            </a:r>
          </a:p>
          <a:p>
            <a:r>
              <a:rPr lang="en-US" dirty="0"/>
              <a:t>The </a:t>
            </a:r>
            <a:r>
              <a:rPr lang="en-US" dirty="0" err="1"/>
              <a:t>TestNG</a:t>
            </a:r>
            <a:r>
              <a:rPr lang="en-US" dirty="0"/>
              <a:t> provides an option, i.e., testng-failed.xml file in test-output folder. </a:t>
            </a:r>
          </a:p>
          <a:p>
            <a:endParaRPr lang="en-IN" dirty="0"/>
          </a:p>
        </p:txBody>
      </p:sp>
      <p:sp>
        <p:nvSpPr>
          <p:cNvPr id="3" name="Title 2"/>
          <p:cNvSpPr>
            <a:spLocks noGrp="1"/>
          </p:cNvSpPr>
          <p:nvPr>
            <p:ph type="title"/>
          </p:nvPr>
        </p:nvSpPr>
        <p:spPr/>
        <p:txBody>
          <a:bodyPr/>
          <a:lstStyle/>
          <a:p>
            <a:r>
              <a:rPr lang="en-IN" dirty="0"/>
              <a:t>TEST NG Framework</a:t>
            </a:r>
          </a:p>
        </p:txBody>
      </p:sp>
    </p:spTree>
    <p:extLst>
      <p:ext uri="{BB962C8B-B14F-4D97-AF65-F5344CB8AC3E}">
        <p14:creationId xmlns:p14="http://schemas.microsoft.com/office/powerpoint/2010/main" val="15255121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Generate the report in a proper format including several test cases runs, the number of test cases passed, the number of test cases failed, and the number of test cases skipped.</a:t>
            </a:r>
          </a:p>
          <a:p>
            <a:r>
              <a:rPr lang="en-US" dirty="0"/>
              <a:t>Multiple test cases can be grouped more easily by converting them into testng.xml file. In which you can make priorities which test case should be executed first.</a:t>
            </a:r>
          </a:p>
          <a:p>
            <a:r>
              <a:rPr lang="en-US" dirty="0"/>
              <a:t>The same test case can be executed multiple times without loops just by using keyword called 'invocation count.'</a:t>
            </a:r>
          </a:p>
          <a:p>
            <a:r>
              <a:rPr lang="en-US" dirty="0"/>
              <a:t>Using </a:t>
            </a:r>
            <a:r>
              <a:rPr lang="en-US" dirty="0" err="1"/>
              <a:t>testng</a:t>
            </a:r>
            <a:r>
              <a:rPr lang="en-US" dirty="0"/>
              <a:t>, you can execute multiple test cases on multiple browsers, i.e., cross browser testing.</a:t>
            </a:r>
          </a:p>
          <a:p>
            <a:r>
              <a:rPr lang="en-US" dirty="0"/>
              <a:t>The testing framework can be easily integrated with tools like Maven, Jenkins, etc.</a:t>
            </a:r>
          </a:p>
          <a:p>
            <a:endParaRPr lang="en-IN" dirty="0"/>
          </a:p>
        </p:txBody>
      </p:sp>
      <p:sp>
        <p:nvSpPr>
          <p:cNvPr id="3" name="Title 2"/>
          <p:cNvSpPr>
            <a:spLocks noGrp="1"/>
          </p:cNvSpPr>
          <p:nvPr>
            <p:ph type="title"/>
          </p:nvPr>
        </p:nvSpPr>
        <p:spPr/>
        <p:txBody>
          <a:bodyPr/>
          <a:lstStyle/>
          <a:p>
            <a:r>
              <a:rPr lang="en-IN" dirty="0"/>
              <a:t>Why TEST NG Framework</a:t>
            </a:r>
          </a:p>
        </p:txBody>
      </p:sp>
    </p:spTree>
    <p:extLst>
      <p:ext uri="{BB962C8B-B14F-4D97-AF65-F5344CB8AC3E}">
        <p14:creationId xmlns:p14="http://schemas.microsoft.com/office/powerpoint/2010/main" val="33824918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Annotations used in the testing are very easy to understand ex: @</a:t>
            </a:r>
            <a:r>
              <a:rPr lang="en-US" dirty="0" err="1"/>
              <a:t>BeforeMethod</a:t>
            </a:r>
            <a:r>
              <a:rPr lang="en-US" dirty="0"/>
              <a:t>, @</a:t>
            </a:r>
            <a:r>
              <a:rPr lang="en-US" dirty="0" err="1"/>
              <a:t>AfterMethod</a:t>
            </a:r>
            <a:r>
              <a:rPr lang="en-US" dirty="0"/>
              <a:t>, @</a:t>
            </a:r>
            <a:r>
              <a:rPr lang="en-US" dirty="0" err="1"/>
              <a:t>BeforeTest</a:t>
            </a:r>
            <a:r>
              <a:rPr lang="en-US" dirty="0"/>
              <a:t>, @</a:t>
            </a:r>
            <a:r>
              <a:rPr lang="en-US" dirty="0" err="1"/>
              <a:t>AfterTest</a:t>
            </a:r>
            <a:endParaRPr lang="en-US" dirty="0"/>
          </a:p>
          <a:p>
            <a:r>
              <a:rPr lang="en-US" dirty="0"/>
              <a:t>WebDriver has no native mechanism for generating reports. </a:t>
            </a:r>
            <a:r>
              <a:rPr lang="en-US" dirty="0" err="1"/>
              <a:t>TestNG</a:t>
            </a:r>
            <a:r>
              <a:rPr lang="en-US" dirty="0"/>
              <a:t> can generate the report in a readable format like the one shown below.</a:t>
            </a:r>
          </a:p>
          <a:p>
            <a:endParaRPr lang="en-IN" dirty="0"/>
          </a:p>
        </p:txBody>
      </p:sp>
      <p:sp>
        <p:nvSpPr>
          <p:cNvPr id="3" name="Title 2"/>
          <p:cNvSpPr>
            <a:spLocks noGrp="1"/>
          </p:cNvSpPr>
          <p:nvPr>
            <p:ph type="title"/>
          </p:nvPr>
        </p:nvSpPr>
        <p:spPr/>
        <p:txBody>
          <a:bodyPr/>
          <a:lstStyle/>
          <a:p>
            <a:r>
              <a:rPr lang="en-IN" dirty="0"/>
              <a:t>Why TEST NG Framework</a:t>
            </a:r>
          </a:p>
        </p:txBody>
      </p:sp>
      <p:pic>
        <p:nvPicPr>
          <p:cNvPr id="1026" name="Picture 2" descr="TestNG Tutorial: Install, Annotations, Framework, Examples in SELEN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114800"/>
            <a:ext cx="4046076" cy="228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222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There are three major advantages of </a:t>
            </a:r>
            <a:r>
              <a:rPr lang="en-US" dirty="0" err="1"/>
              <a:t>TestNG</a:t>
            </a:r>
            <a:r>
              <a:rPr lang="en-US" dirty="0"/>
              <a:t> over JUnit:</a:t>
            </a:r>
          </a:p>
          <a:p>
            <a:pPr lvl="1"/>
            <a:r>
              <a:rPr lang="en-US" dirty="0"/>
              <a:t>Annotations are easier to understand</a:t>
            </a:r>
          </a:p>
          <a:p>
            <a:pPr lvl="1"/>
            <a:r>
              <a:rPr lang="en-US" dirty="0"/>
              <a:t>Test cases can be grouped more easily</a:t>
            </a:r>
          </a:p>
          <a:p>
            <a:pPr lvl="1"/>
            <a:r>
              <a:rPr lang="en-US" dirty="0"/>
              <a:t>Parallel testing is possible</a:t>
            </a:r>
          </a:p>
          <a:p>
            <a:endParaRPr lang="en-IN" dirty="0"/>
          </a:p>
        </p:txBody>
      </p:sp>
      <p:sp>
        <p:nvSpPr>
          <p:cNvPr id="3" name="Title 2"/>
          <p:cNvSpPr>
            <a:spLocks noGrp="1"/>
          </p:cNvSpPr>
          <p:nvPr>
            <p:ph type="title"/>
          </p:nvPr>
        </p:nvSpPr>
        <p:spPr/>
        <p:txBody>
          <a:bodyPr/>
          <a:lstStyle/>
          <a:p>
            <a:r>
              <a:rPr lang="en-IN" dirty="0"/>
              <a:t>Why TEST NG Framework</a:t>
            </a:r>
          </a:p>
        </p:txBody>
      </p:sp>
    </p:spTree>
    <p:extLst>
      <p:ext uri="{BB962C8B-B14F-4D97-AF65-F5344CB8AC3E}">
        <p14:creationId xmlns:p14="http://schemas.microsoft.com/office/powerpoint/2010/main" val="33036504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0684E-8B21-439A-9D4C-5250E4AACBF4}"/>
              </a:ext>
            </a:extLst>
          </p:cNvPr>
          <p:cNvSpPr>
            <a:spLocks noGrp="1"/>
          </p:cNvSpPr>
          <p:nvPr>
            <p:ph sz="quarter" idx="12"/>
          </p:nvPr>
        </p:nvSpPr>
        <p:spPr/>
        <p:txBody>
          <a:bodyPr/>
          <a:lstStyle/>
          <a:p>
            <a:r>
              <a:rPr lang="en-US" dirty="0"/>
              <a:t>Step 1: Go to the official website of the TestNG. Click on the link given below: </a:t>
            </a:r>
            <a:r>
              <a:rPr lang="en-US" dirty="0">
                <a:hlinkClick r:id="rId2"/>
              </a:rPr>
              <a:t>https://testng.org/doc/</a:t>
            </a:r>
            <a:endParaRPr lang="en-US" dirty="0"/>
          </a:p>
          <a:p>
            <a:r>
              <a:rPr lang="en-US" dirty="0"/>
              <a:t>Step 2: Click on the Eclipse appearing on the menu bar. After clicking on the Eclipse, the screen appears </a:t>
            </a:r>
          </a:p>
          <a:p>
            <a:r>
              <a:rPr lang="en-US" dirty="0"/>
              <a:t>Step 3: Click on the Installation appearing on the top of the Table of Contents, and then click on the "install the plug-in". On clicking on the link "install the plug in", the screen appears</a:t>
            </a:r>
          </a:p>
          <a:p>
            <a:r>
              <a:rPr lang="en-US" dirty="0"/>
              <a:t> https://testng.org/testng-eclipse-update-site.</a:t>
            </a:r>
          </a:p>
          <a:p>
            <a:endParaRPr lang="en-IN" dirty="0"/>
          </a:p>
        </p:txBody>
      </p:sp>
      <p:sp>
        <p:nvSpPr>
          <p:cNvPr id="3" name="Title 2">
            <a:extLst>
              <a:ext uri="{FF2B5EF4-FFF2-40B4-BE49-F238E27FC236}">
                <a16:creationId xmlns:a16="http://schemas.microsoft.com/office/drawing/2014/main" id="{D45FF47B-6ECF-499D-80F0-CEFAD004D1E3}"/>
              </a:ext>
            </a:extLst>
          </p:cNvPr>
          <p:cNvSpPr>
            <a:spLocks noGrp="1"/>
          </p:cNvSpPr>
          <p:nvPr>
            <p:ph type="title"/>
          </p:nvPr>
        </p:nvSpPr>
        <p:spPr/>
        <p:txBody>
          <a:bodyPr/>
          <a:lstStyle/>
          <a:p>
            <a:r>
              <a:rPr lang="en-US" dirty="0"/>
              <a:t>TestNG Installation and Configuration in Eclipse</a:t>
            </a:r>
            <a:endParaRPr lang="en-IN" dirty="0"/>
          </a:p>
        </p:txBody>
      </p:sp>
    </p:spTree>
    <p:extLst>
      <p:ext uri="{BB962C8B-B14F-4D97-AF65-F5344CB8AC3E}">
        <p14:creationId xmlns:p14="http://schemas.microsoft.com/office/powerpoint/2010/main" val="31982117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0684E-8B21-439A-9D4C-5250E4AACBF4}"/>
              </a:ext>
            </a:extLst>
          </p:cNvPr>
          <p:cNvSpPr>
            <a:spLocks noGrp="1"/>
          </p:cNvSpPr>
          <p:nvPr>
            <p:ph sz="quarter" idx="12"/>
          </p:nvPr>
        </p:nvSpPr>
        <p:spPr/>
        <p:txBody>
          <a:bodyPr/>
          <a:lstStyle/>
          <a:p>
            <a:r>
              <a:rPr lang="en-US" dirty="0"/>
              <a:t>In the above screen, the URL is given https://beust.com/eclipse under the category "Install from update site". To install the TestNG plug-in in Eclipse, we need to add this given URL in Eclipse.</a:t>
            </a:r>
          </a:p>
          <a:p>
            <a:endParaRPr lang="en-US" dirty="0"/>
          </a:p>
          <a:p>
            <a:r>
              <a:rPr lang="en-US" dirty="0"/>
              <a:t>Step 5: Copy the URL https://beust.com/eclipse. Once you paste the URL, then press the Enter. However, in your case, you will see Pending for few seconds, thereafter you will see that TestNG plug-in has been loaded.</a:t>
            </a:r>
          </a:p>
          <a:p>
            <a:endParaRPr lang="en-US" dirty="0"/>
          </a:p>
          <a:p>
            <a:endParaRPr lang="en-IN" dirty="0"/>
          </a:p>
        </p:txBody>
      </p:sp>
      <p:sp>
        <p:nvSpPr>
          <p:cNvPr id="3" name="Title 2">
            <a:extLst>
              <a:ext uri="{FF2B5EF4-FFF2-40B4-BE49-F238E27FC236}">
                <a16:creationId xmlns:a16="http://schemas.microsoft.com/office/drawing/2014/main" id="{D45FF47B-6ECF-499D-80F0-CEFAD004D1E3}"/>
              </a:ext>
            </a:extLst>
          </p:cNvPr>
          <p:cNvSpPr>
            <a:spLocks noGrp="1"/>
          </p:cNvSpPr>
          <p:nvPr>
            <p:ph type="title"/>
          </p:nvPr>
        </p:nvSpPr>
        <p:spPr/>
        <p:txBody>
          <a:bodyPr/>
          <a:lstStyle/>
          <a:p>
            <a:r>
              <a:rPr lang="en-US" dirty="0"/>
              <a:t>TestNG Installation and Configuration in Eclipse</a:t>
            </a:r>
            <a:endParaRPr lang="en-IN" dirty="0"/>
          </a:p>
        </p:txBody>
      </p:sp>
    </p:spTree>
    <p:extLst>
      <p:ext uri="{BB962C8B-B14F-4D97-AF65-F5344CB8AC3E}">
        <p14:creationId xmlns:p14="http://schemas.microsoft.com/office/powerpoint/2010/main" val="41266694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5FF47B-6ECF-499D-80F0-CEFAD004D1E3}"/>
              </a:ext>
            </a:extLst>
          </p:cNvPr>
          <p:cNvSpPr>
            <a:spLocks noGrp="1"/>
          </p:cNvSpPr>
          <p:nvPr>
            <p:ph type="title"/>
          </p:nvPr>
        </p:nvSpPr>
        <p:spPr/>
        <p:txBody>
          <a:bodyPr/>
          <a:lstStyle/>
          <a:p>
            <a:r>
              <a:rPr lang="en-US" dirty="0"/>
              <a:t>TestNG Installation and Configuration in Eclipse</a:t>
            </a:r>
            <a:endParaRPr lang="en-IN" dirty="0"/>
          </a:p>
        </p:txBody>
      </p:sp>
      <p:pic>
        <p:nvPicPr>
          <p:cNvPr id="1026" name="Picture 2" descr="Work Flow using Maven Surefire Plugin">
            <a:extLst>
              <a:ext uri="{FF2B5EF4-FFF2-40B4-BE49-F238E27FC236}">
                <a16:creationId xmlns:a16="http://schemas.microsoft.com/office/drawing/2014/main" id="{781ACB4B-A7D0-C45C-548C-DA322F78E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8650"/>
            <a:ext cx="916305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009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fontScale="92500"/>
          </a:bodyPr>
          <a:lstStyle/>
          <a:p>
            <a:r>
              <a:rPr lang="en-US" b="1" dirty="0">
                <a:solidFill>
                  <a:srgbClr val="FF0000"/>
                </a:solidFill>
              </a:rPr>
              <a:t>Data-driven Testing Framework</a:t>
            </a:r>
          </a:p>
          <a:p>
            <a:r>
              <a:rPr lang="en-US" dirty="0"/>
              <a:t>Generally, Test Data is read from the external files like Excel Files, Text Files, CSV Files, ODBC Sources, DAO Objects and they are loaded into the variables inside the Test Script. </a:t>
            </a:r>
          </a:p>
          <a:p>
            <a:r>
              <a:rPr lang="en-US" dirty="0"/>
              <a:t>The data-driven framework allows us to create test automation scripts by passing different sets of test data.</a:t>
            </a:r>
          </a:p>
          <a:p>
            <a:pPr lvl="1"/>
            <a:r>
              <a:rPr lang="en-US" dirty="0"/>
              <a:t>Pros: It reduces the number of scripts required. Hence, multiple scenarios can be tested in less code.</a:t>
            </a:r>
          </a:p>
          <a:p>
            <a:pPr lvl="1"/>
            <a:r>
              <a:rPr lang="en-US" dirty="0"/>
              <a:t>Cons: You will need a highly experienced tester who should be proficient in various programming languages to completely utilize the design of this framework.</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16632745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4B8CB-E306-4D70-8914-61596BB88466}"/>
              </a:ext>
            </a:extLst>
          </p:cNvPr>
          <p:cNvSpPr>
            <a:spLocks noGrp="1"/>
          </p:cNvSpPr>
          <p:nvPr>
            <p:ph type="title"/>
          </p:nvPr>
        </p:nvSpPr>
        <p:spPr/>
        <p:txBody>
          <a:bodyPr/>
          <a:lstStyle/>
          <a:p>
            <a:r>
              <a:rPr lang="en-IN" dirty="0"/>
              <a:t>Features of TestNG</a:t>
            </a:r>
          </a:p>
        </p:txBody>
      </p:sp>
      <p:pic>
        <p:nvPicPr>
          <p:cNvPr id="2050" name="Picture 2" descr="Features of TestNG">
            <a:extLst>
              <a:ext uri="{FF2B5EF4-FFF2-40B4-BE49-F238E27FC236}">
                <a16:creationId xmlns:a16="http://schemas.microsoft.com/office/drawing/2014/main" id="{67CF2F88-94E5-481F-AAA1-AAB080CD6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2100"/>
            <a:ext cx="730169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2587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a:r>
            <a:r>
              <a:rPr lang="en-US" dirty="0" err="1"/>
              <a:t>BeforeSuite</a:t>
            </a:r>
            <a:r>
              <a:rPr lang="en-US" dirty="0"/>
              <a:t>: The annotated method will be run before all tests in this suite have run.</a:t>
            </a:r>
          </a:p>
          <a:p>
            <a:endParaRPr lang="en-US" dirty="0"/>
          </a:p>
          <a:p>
            <a:r>
              <a:rPr lang="en-US" dirty="0"/>
              <a:t>@</a:t>
            </a:r>
            <a:r>
              <a:rPr lang="en-US" dirty="0" err="1"/>
              <a:t>AfterSuite</a:t>
            </a:r>
            <a:r>
              <a:rPr lang="en-US" dirty="0"/>
              <a:t>: The annotated method will be run after all tests in this suite have run.</a:t>
            </a:r>
          </a:p>
          <a:p>
            <a:endParaRPr lang="en-US" dirty="0"/>
          </a:p>
          <a:p>
            <a:r>
              <a:rPr lang="en-US" dirty="0"/>
              <a:t>@</a:t>
            </a:r>
            <a:r>
              <a:rPr lang="en-US" dirty="0" err="1"/>
              <a:t>BeforeTest</a:t>
            </a:r>
            <a:r>
              <a:rPr lang="en-US" dirty="0"/>
              <a:t>: The annotated method will be run before any test method belonging to the classes inside the tag is run.</a:t>
            </a:r>
            <a:endParaRPr lang="en-IN" dirty="0"/>
          </a:p>
        </p:txBody>
      </p:sp>
      <p:sp>
        <p:nvSpPr>
          <p:cNvPr id="3" name="Title 2"/>
          <p:cNvSpPr>
            <a:spLocks noGrp="1"/>
          </p:cNvSpPr>
          <p:nvPr>
            <p:ph type="title"/>
          </p:nvPr>
        </p:nvSpPr>
        <p:spPr/>
        <p:txBody>
          <a:bodyPr/>
          <a:lstStyle/>
          <a:p>
            <a:r>
              <a:rPr lang="en-IN" dirty="0" err="1"/>
              <a:t>TestNG</a:t>
            </a:r>
            <a:r>
              <a:rPr lang="en-IN" dirty="0"/>
              <a:t> Annotations</a:t>
            </a:r>
          </a:p>
        </p:txBody>
      </p:sp>
    </p:spTree>
    <p:extLst>
      <p:ext uri="{BB962C8B-B14F-4D97-AF65-F5344CB8AC3E}">
        <p14:creationId xmlns:p14="http://schemas.microsoft.com/office/powerpoint/2010/main" val="25878733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a:t>
            </a:r>
            <a:r>
              <a:rPr lang="en-US" b="1" dirty="0" err="1"/>
              <a:t>AfterTest</a:t>
            </a:r>
            <a:r>
              <a:rPr lang="en-US" dirty="0"/>
              <a:t>: The annotated method will be run after all the test methods belonging to the classes inside the tag have run.</a:t>
            </a:r>
          </a:p>
          <a:p>
            <a:r>
              <a:rPr lang="en-US" b="1" dirty="0"/>
              <a:t>@</a:t>
            </a:r>
            <a:r>
              <a:rPr lang="en-US" b="1" dirty="0" err="1"/>
              <a:t>BeforeGroups</a:t>
            </a:r>
            <a:r>
              <a:rPr lang="en-US" dirty="0"/>
              <a:t>: The list of groups that this configuration method will run before. This method is guaranteed to run shortly before the first test method that belongs to any of these groups is invoked.</a:t>
            </a:r>
          </a:p>
          <a:p>
            <a:r>
              <a:rPr lang="en-US" b="1" dirty="0"/>
              <a:t>@</a:t>
            </a:r>
            <a:r>
              <a:rPr lang="en-US" b="1" dirty="0" err="1"/>
              <a:t>AfterGroups</a:t>
            </a:r>
            <a:r>
              <a:rPr lang="en-US" dirty="0"/>
              <a:t>: The list of groups that this configuration method will run after. This method is guaranteed to run shortly after the last test method that belongs to any of these groups is invoked.</a:t>
            </a:r>
          </a:p>
        </p:txBody>
      </p:sp>
      <p:sp>
        <p:nvSpPr>
          <p:cNvPr id="3" name="Title 2"/>
          <p:cNvSpPr>
            <a:spLocks noGrp="1"/>
          </p:cNvSpPr>
          <p:nvPr>
            <p:ph type="title"/>
          </p:nvPr>
        </p:nvSpPr>
        <p:spPr/>
        <p:txBody>
          <a:bodyPr/>
          <a:lstStyle/>
          <a:p>
            <a:r>
              <a:rPr lang="en-IN" dirty="0" err="1"/>
              <a:t>TestNG</a:t>
            </a:r>
            <a:r>
              <a:rPr lang="en-IN" dirty="0"/>
              <a:t> Annotations</a:t>
            </a:r>
          </a:p>
        </p:txBody>
      </p:sp>
    </p:spTree>
    <p:extLst>
      <p:ext uri="{BB962C8B-B14F-4D97-AF65-F5344CB8AC3E}">
        <p14:creationId xmlns:p14="http://schemas.microsoft.com/office/powerpoint/2010/main" val="40779342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a:t>
            </a:r>
            <a:r>
              <a:rPr lang="en-US" b="1" dirty="0" err="1"/>
              <a:t>BeforeClass</a:t>
            </a:r>
            <a:r>
              <a:rPr lang="en-US" dirty="0"/>
              <a:t>: The annotated method will be run before the first test method in the current class is invoked.</a:t>
            </a:r>
          </a:p>
          <a:p>
            <a:r>
              <a:rPr lang="en-US" b="1" dirty="0"/>
              <a:t>@</a:t>
            </a:r>
            <a:r>
              <a:rPr lang="en-US" b="1" dirty="0" err="1"/>
              <a:t>AfterClass</a:t>
            </a:r>
            <a:r>
              <a:rPr lang="en-US" dirty="0"/>
              <a:t>: The annotated method will be run after all the test methods in the current class have been run.</a:t>
            </a:r>
          </a:p>
          <a:p>
            <a:r>
              <a:rPr lang="en-US" b="1" dirty="0"/>
              <a:t>@</a:t>
            </a:r>
            <a:r>
              <a:rPr lang="en-US" b="1" dirty="0" err="1"/>
              <a:t>BeforeMethod</a:t>
            </a:r>
            <a:r>
              <a:rPr lang="en-US" dirty="0"/>
              <a:t>: The annotated method will be run before each test method.</a:t>
            </a:r>
          </a:p>
          <a:p>
            <a:r>
              <a:rPr lang="en-US" b="1" dirty="0"/>
              <a:t>@</a:t>
            </a:r>
            <a:r>
              <a:rPr lang="en-US" b="1" dirty="0" err="1"/>
              <a:t>AfterMethod</a:t>
            </a:r>
            <a:r>
              <a:rPr lang="en-US" dirty="0"/>
              <a:t>: The annotated method will be run after each test method.</a:t>
            </a:r>
          </a:p>
          <a:p>
            <a:r>
              <a:rPr lang="en-US" b="1" dirty="0"/>
              <a:t>@Test</a:t>
            </a:r>
            <a:r>
              <a:rPr lang="en-US" dirty="0"/>
              <a:t>: The annotated method is a part of a test case</a:t>
            </a:r>
          </a:p>
        </p:txBody>
      </p:sp>
      <p:sp>
        <p:nvSpPr>
          <p:cNvPr id="3" name="Title 2"/>
          <p:cNvSpPr>
            <a:spLocks noGrp="1"/>
          </p:cNvSpPr>
          <p:nvPr>
            <p:ph type="title"/>
          </p:nvPr>
        </p:nvSpPr>
        <p:spPr/>
        <p:txBody>
          <a:bodyPr/>
          <a:lstStyle/>
          <a:p>
            <a:r>
              <a:rPr lang="en-IN" dirty="0" err="1"/>
              <a:t>TestNG</a:t>
            </a:r>
            <a:r>
              <a:rPr lang="en-IN" dirty="0"/>
              <a:t> Annotations</a:t>
            </a:r>
          </a:p>
        </p:txBody>
      </p:sp>
    </p:spTree>
    <p:extLst>
      <p:ext uri="{BB962C8B-B14F-4D97-AF65-F5344CB8AC3E}">
        <p14:creationId xmlns:p14="http://schemas.microsoft.com/office/powerpoint/2010/main" val="22006312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C3742-21D5-4780-B594-5AD8349CDE92}"/>
              </a:ext>
            </a:extLst>
          </p:cNvPr>
          <p:cNvSpPr>
            <a:spLocks noGrp="1"/>
          </p:cNvSpPr>
          <p:nvPr>
            <p:ph type="title"/>
          </p:nvPr>
        </p:nvSpPr>
        <p:spPr/>
        <p:txBody>
          <a:bodyPr/>
          <a:lstStyle/>
          <a:p>
            <a:r>
              <a:rPr lang="en-IN" dirty="0" err="1"/>
              <a:t>Dataprovider</a:t>
            </a:r>
            <a:r>
              <a:rPr lang="en-IN" dirty="0"/>
              <a:t> &amp; TestNG XML: Parameterization in Selenium</a:t>
            </a:r>
          </a:p>
        </p:txBody>
      </p:sp>
      <p:pic>
        <p:nvPicPr>
          <p:cNvPr id="1026" name="Picture 2" descr="TestNG: Parameterization using XML &amp; DataProvider in Selenium">
            <a:extLst>
              <a:ext uri="{FF2B5EF4-FFF2-40B4-BE49-F238E27FC236}">
                <a16:creationId xmlns:a16="http://schemas.microsoft.com/office/drawing/2014/main" id="{A0187D53-E8A6-4A2E-AD2A-AFE73164D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234" y="1676400"/>
            <a:ext cx="7549531"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0326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Page Object Model is a Design Pattern which has become popular in Selenium Test Automation.</a:t>
            </a:r>
          </a:p>
          <a:p>
            <a:r>
              <a:rPr lang="en-US" dirty="0"/>
              <a:t>It is widely used design pattern in Selenium for enhancing test maintenance and reducing code duplication. </a:t>
            </a:r>
          </a:p>
          <a:p>
            <a:r>
              <a:rPr lang="en-US" dirty="0"/>
              <a:t>Page object model (POM) can be used in any kind of framework such as modular, data-driven, keyword driven, hybrid framework etc. </a:t>
            </a:r>
          </a:p>
          <a:p>
            <a:r>
              <a:rPr lang="en-US" dirty="0"/>
              <a:t>A page object is an object-oriented class that serves as an interface to a page of your Application Under Test(AUT). </a:t>
            </a:r>
            <a:endParaRPr lang="en-IN" dirty="0"/>
          </a:p>
        </p:txBody>
      </p:sp>
      <p:sp>
        <p:nvSpPr>
          <p:cNvPr id="3" name="Title 2"/>
          <p:cNvSpPr>
            <a:spLocks noGrp="1"/>
          </p:cNvSpPr>
          <p:nvPr>
            <p:ph type="title"/>
          </p:nvPr>
        </p:nvSpPr>
        <p:spPr/>
        <p:txBody>
          <a:bodyPr/>
          <a:lstStyle/>
          <a:p>
            <a:r>
              <a:rPr lang="en-IN" dirty="0"/>
              <a:t>Page Object</a:t>
            </a:r>
          </a:p>
        </p:txBody>
      </p:sp>
    </p:spTree>
    <p:extLst>
      <p:ext uri="{BB962C8B-B14F-4D97-AF65-F5344CB8AC3E}">
        <p14:creationId xmlns:p14="http://schemas.microsoft.com/office/powerpoint/2010/main" val="29193860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Page Object Model is a design pattern to create Object Repository for web UI elements.</a:t>
            </a:r>
          </a:p>
          <a:p>
            <a:r>
              <a:rPr lang="en-US" dirty="0"/>
              <a:t>Under this model, for each web page in the application, there should be corresponding page class.</a:t>
            </a:r>
          </a:p>
          <a:p>
            <a:r>
              <a:rPr lang="en-US" dirty="0"/>
              <a:t>This Page class will find the </a:t>
            </a:r>
            <a:r>
              <a:rPr lang="en-US" dirty="0" err="1"/>
              <a:t>WebElements</a:t>
            </a:r>
            <a:r>
              <a:rPr lang="en-US" dirty="0"/>
              <a:t> of that web page and also contains Page methods which perform operations on those </a:t>
            </a:r>
            <a:r>
              <a:rPr lang="en-US" dirty="0" err="1"/>
              <a:t>WebElements</a:t>
            </a:r>
            <a:r>
              <a:rPr lang="en-US" dirty="0"/>
              <a:t>.</a:t>
            </a:r>
          </a:p>
          <a:p>
            <a:r>
              <a:rPr lang="en-US" dirty="0"/>
              <a:t>Name of these methods should be given as per the task they are performing, i.e., if a loader is waiting for the payment gateway to appear, POM method name can be </a:t>
            </a:r>
            <a:endParaRPr lang="en-IN" dirty="0"/>
          </a:p>
        </p:txBody>
      </p:sp>
      <p:sp>
        <p:nvSpPr>
          <p:cNvPr id="3" name="Title 2"/>
          <p:cNvSpPr>
            <a:spLocks noGrp="1"/>
          </p:cNvSpPr>
          <p:nvPr>
            <p:ph type="title"/>
          </p:nvPr>
        </p:nvSpPr>
        <p:spPr/>
        <p:txBody>
          <a:bodyPr/>
          <a:lstStyle/>
          <a:p>
            <a:r>
              <a:rPr lang="en-IN" dirty="0"/>
              <a:t>Page Object</a:t>
            </a:r>
          </a:p>
        </p:txBody>
      </p:sp>
    </p:spTree>
    <p:extLst>
      <p:ext uri="{BB962C8B-B14F-4D97-AF65-F5344CB8AC3E}">
        <p14:creationId xmlns:p14="http://schemas.microsoft.com/office/powerpoint/2010/main" val="22116804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Page Object</a:t>
            </a:r>
          </a:p>
        </p:txBody>
      </p:sp>
      <p:pic>
        <p:nvPicPr>
          <p:cNvPr id="1026" name="Picture 2" descr="descri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7209285" cy="507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181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57201" y="1381125"/>
            <a:ext cx="8228012" cy="3114675"/>
          </a:xfrm>
        </p:spPr>
        <p:txBody>
          <a:bodyPr/>
          <a:lstStyle/>
          <a:p>
            <a:r>
              <a:rPr lang="en-US" dirty="0"/>
              <a:t>A better approach to script maintenance is to create a separate class file which would find web elements, fill them or verify them. </a:t>
            </a:r>
          </a:p>
          <a:p>
            <a:r>
              <a:rPr lang="en-US" dirty="0"/>
              <a:t>This class can be reused in all the scripts using that element. In future, if there is a change in the web element, we need to make the change in just 1 class file and not 10 different scripts.</a:t>
            </a:r>
            <a:endParaRPr lang="en-IN" dirty="0"/>
          </a:p>
        </p:txBody>
      </p:sp>
      <p:sp>
        <p:nvSpPr>
          <p:cNvPr id="3" name="Title 2"/>
          <p:cNvSpPr>
            <a:spLocks noGrp="1"/>
          </p:cNvSpPr>
          <p:nvPr>
            <p:ph type="title"/>
          </p:nvPr>
        </p:nvSpPr>
        <p:spPr/>
        <p:txBody>
          <a:bodyPr/>
          <a:lstStyle/>
          <a:p>
            <a:r>
              <a:rPr lang="en-IN" dirty="0"/>
              <a:t>Page Object</a:t>
            </a:r>
          </a:p>
        </p:txBody>
      </p:sp>
      <p:pic>
        <p:nvPicPr>
          <p:cNvPr id="3074" name="Picture 2" descr="Page Object Model (POM) &amp; Page Factory in Selenium: Complete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407" y="4267201"/>
            <a:ext cx="44196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9037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Page Object</a:t>
            </a:r>
          </a:p>
        </p:txBody>
      </p:sp>
      <p:pic>
        <p:nvPicPr>
          <p:cNvPr id="1026" name="Picture 2" descr="https://i2.wp.com/www.softwaretestingmaterial.com/wp-content/uploads/2017/10/Page-Object-Model-Framework.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52" y="1134417"/>
            <a:ext cx="7693025" cy="57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626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lnSpcReduction="10000"/>
          </a:bodyPr>
          <a:lstStyle/>
          <a:p>
            <a:r>
              <a:rPr lang="en-US" b="1" dirty="0">
                <a:solidFill>
                  <a:srgbClr val="FF0000"/>
                </a:solidFill>
              </a:rPr>
              <a:t>The Keyword-Driven Testing Framework</a:t>
            </a:r>
          </a:p>
          <a:p>
            <a:r>
              <a:rPr lang="en-US" dirty="0"/>
              <a:t>The keyword-Driven Testing framework is also known as table-driven testing. </a:t>
            </a:r>
          </a:p>
          <a:p>
            <a:r>
              <a:rPr lang="en-US" dirty="0"/>
              <a:t>This framework is suitable only for small projects or applications. </a:t>
            </a:r>
          </a:p>
          <a:p>
            <a:r>
              <a:rPr lang="en-US" dirty="0"/>
              <a:t>The automation test scripts performed are based on the keywords specified in the excel sheet of the project.</a:t>
            </a:r>
          </a:p>
          <a:p>
            <a:pPr lvl="1"/>
            <a:r>
              <a:rPr lang="en-US" dirty="0"/>
              <a:t>Pros: A single keyword can be used across multiple test scripts, so the code is reusable.</a:t>
            </a:r>
          </a:p>
          <a:p>
            <a:pPr lvl="1"/>
            <a:r>
              <a:rPr lang="en-US" dirty="0"/>
              <a:t>Cons: The initial cost of setting up the framework is high, and it is time-consuming &amp; complex. </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31718454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 have seen that ‘Page Object Model’ is a way of representing an application in a test framework.</a:t>
            </a:r>
          </a:p>
          <a:p>
            <a:r>
              <a:rPr lang="en-US" dirty="0"/>
              <a:t>For every ‘page’ in the application, we create a Page Object to reference the ‘page’ whereas a ‘Page Factory’ is one way of implementing the ‘Page Object Model’.</a:t>
            </a:r>
          </a:p>
          <a:p>
            <a:r>
              <a:rPr lang="en-US" dirty="0"/>
              <a:t>Page Object is a class that represents a web page and hold the functionality and members.</a:t>
            </a:r>
          </a:p>
          <a:p>
            <a:r>
              <a:rPr lang="en-US" dirty="0"/>
              <a:t>Page Factory is a way to initialize the web elements you want to interact with within the page object when you create an instance of it.</a:t>
            </a:r>
            <a:endParaRPr lang="en-IN" dirty="0"/>
          </a:p>
        </p:txBody>
      </p:sp>
      <p:sp>
        <p:nvSpPr>
          <p:cNvPr id="3" name="Title 2"/>
          <p:cNvSpPr>
            <a:spLocks noGrp="1"/>
          </p:cNvSpPr>
          <p:nvPr>
            <p:ph type="title"/>
          </p:nvPr>
        </p:nvSpPr>
        <p:spPr/>
        <p:txBody>
          <a:bodyPr/>
          <a:lstStyle/>
          <a:p>
            <a:r>
              <a:rPr lang="en-IN" dirty="0"/>
              <a:t>Page Factory</a:t>
            </a:r>
          </a:p>
        </p:txBody>
      </p:sp>
    </p:spTree>
    <p:extLst>
      <p:ext uri="{BB962C8B-B14F-4D97-AF65-F5344CB8AC3E}">
        <p14:creationId xmlns:p14="http://schemas.microsoft.com/office/powerpoint/2010/main" val="21665437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tests then use the methods of this page object class whenever they need to interact with the User Interface (UI) of that page. </a:t>
            </a:r>
          </a:p>
          <a:p>
            <a:r>
              <a:rPr lang="en-US" dirty="0"/>
              <a:t> The benefit is that if the UI changes for the page, the tests themselves don’t need to change, only the code within the page object needs to change. </a:t>
            </a:r>
          </a:p>
          <a:p>
            <a:r>
              <a:rPr lang="en-US" dirty="0"/>
              <a:t>Subsequently, all changes to support that new UI is located in one place.</a:t>
            </a:r>
            <a:endParaRPr lang="en-IN" dirty="0"/>
          </a:p>
        </p:txBody>
      </p:sp>
      <p:sp>
        <p:nvSpPr>
          <p:cNvPr id="3" name="Title 2"/>
          <p:cNvSpPr>
            <a:spLocks noGrp="1"/>
          </p:cNvSpPr>
          <p:nvPr>
            <p:ph type="title"/>
          </p:nvPr>
        </p:nvSpPr>
        <p:spPr/>
        <p:txBody>
          <a:bodyPr/>
          <a:lstStyle/>
          <a:p>
            <a:r>
              <a:rPr lang="en-IN" dirty="0"/>
              <a:t>Page Object</a:t>
            </a:r>
          </a:p>
        </p:txBody>
      </p:sp>
    </p:spTree>
    <p:extLst>
      <p:ext uri="{BB962C8B-B14F-4D97-AF65-F5344CB8AC3E}">
        <p14:creationId xmlns:p14="http://schemas.microsoft.com/office/powerpoint/2010/main" val="27860732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lstStyle/>
          <a:p>
            <a:r>
              <a:rPr lang="en-US" dirty="0"/>
              <a:t>Scenario: Enter valid credentials in the ‘Facebook Login’ Page and redirects to the ‘Facebook Home‘ Page.</a:t>
            </a:r>
            <a:endParaRPr lang="en-IN" dirty="0"/>
          </a:p>
        </p:txBody>
      </p:sp>
      <p:sp>
        <p:nvSpPr>
          <p:cNvPr id="3" name="Title 2"/>
          <p:cNvSpPr>
            <a:spLocks noGrp="1"/>
          </p:cNvSpPr>
          <p:nvPr>
            <p:ph type="title"/>
          </p:nvPr>
        </p:nvSpPr>
        <p:spPr/>
        <p:txBody>
          <a:bodyPr/>
          <a:lstStyle/>
          <a:p>
            <a:r>
              <a:rPr lang="en-IN" dirty="0"/>
              <a:t>Page Object</a:t>
            </a:r>
          </a:p>
        </p:txBody>
      </p:sp>
      <p:pic>
        <p:nvPicPr>
          <p:cNvPr id="2050" name="Picture 2" descr="https://i0.wp.com/www.softwaretestingmaterial.com/wp-content/uploads/2017/10/Page-Object-Model-Structure.png?resize=320%2C541&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514600"/>
            <a:ext cx="3048000" cy="4313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1326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6F6348-47D5-4F7E-AF96-21D4E13DF60A}"/>
              </a:ext>
            </a:extLst>
          </p:cNvPr>
          <p:cNvSpPr>
            <a:spLocks noGrp="1"/>
          </p:cNvSpPr>
          <p:nvPr>
            <p:ph type="title"/>
          </p:nvPr>
        </p:nvSpPr>
        <p:spPr/>
        <p:txBody>
          <a:bodyPr/>
          <a:lstStyle/>
          <a:p>
            <a:r>
              <a:rPr lang="en-IN" dirty="0"/>
              <a:t>Advantages of TestNG</a:t>
            </a:r>
          </a:p>
        </p:txBody>
      </p:sp>
      <p:pic>
        <p:nvPicPr>
          <p:cNvPr id="1026" name="Picture 2" descr="TestNG">
            <a:extLst>
              <a:ext uri="{FF2B5EF4-FFF2-40B4-BE49-F238E27FC236}">
                <a16:creationId xmlns:a16="http://schemas.microsoft.com/office/drawing/2014/main" id="{EE212127-B20D-4112-8995-7D8B388E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06278"/>
            <a:ext cx="7437703"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01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Code reusability – We could achieve code reusability by writing the code once and use it in different tests.</a:t>
            </a:r>
          </a:p>
          <a:p>
            <a:r>
              <a:rPr lang="en-US" dirty="0"/>
              <a:t>Code maintainability – There is a clean separation between test code and page specific code such as locators and layout which becomes very easy to maintain code. </a:t>
            </a:r>
          </a:p>
          <a:p>
            <a:r>
              <a:rPr lang="en-US" dirty="0"/>
              <a:t>Code changes only on Page Object Classes when a UI change occurs. It enhances test maintenance and reduces code duplication.</a:t>
            </a:r>
          </a:p>
          <a:p>
            <a:r>
              <a:rPr lang="en-US" dirty="0"/>
              <a:t>Object Repository – Each page will be defined as a java class. All the fields in the page will be defined in an interface as members. The class will then implement the interface.</a:t>
            </a:r>
          </a:p>
          <a:p>
            <a:r>
              <a:rPr lang="en-US" dirty="0"/>
              <a:t>Readability – Improves readability due to clean separation between test code and page specific code</a:t>
            </a:r>
            <a:endParaRPr lang="en-IN" dirty="0"/>
          </a:p>
        </p:txBody>
      </p:sp>
      <p:sp>
        <p:nvSpPr>
          <p:cNvPr id="3" name="Title 2"/>
          <p:cNvSpPr>
            <a:spLocks noGrp="1"/>
          </p:cNvSpPr>
          <p:nvPr>
            <p:ph type="title"/>
          </p:nvPr>
        </p:nvSpPr>
        <p:spPr/>
        <p:txBody>
          <a:bodyPr/>
          <a:lstStyle/>
          <a:p>
            <a:r>
              <a:rPr lang="en-IN" dirty="0"/>
              <a:t>Advantages</a:t>
            </a:r>
          </a:p>
        </p:txBody>
      </p:sp>
    </p:spTree>
    <p:extLst>
      <p:ext uri="{BB962C8B-B14F-4D97-AF65-F5344CB8AC3E}">
        <p14:creationId xmlns:p14="http://schemas.microsoft.com/office/powerpoint/2010/main" val="15265916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CF731-5741-494D-864B-212EE1F71096}"/>
              </a:ext>
            </a:extLst>
          </p:cNvPr>
          <p:cNvSpPr>
            <a:spLocks noGrp="1"/>
          </p:cNvSpPr>
          <p:nvPr>
            <p:ph type="title"/>
          </p:nvPr>
        </p:nvSpPr>
        <p:spPr/>
        <p:txBody>
          <a:bodyPr/>
          <a:lstStyle/>
          <a:p>
            <a:r>
              <a:rPr lang="en-IN" dirty="0"/>
              <a:t>XSLT Report</a:t>
            </a:r>
          </a:p>
        </p:txBody>
      </p:sp>
      <p:pic>
        <p:nvPicPr>
          <p:cNvPr id="5" name="Picture 4" descr="Text&#10;&#10;Description automatically generated">
            <a:extLst>
              <a:ext uri="{FF2B5EF4-FFF2-40B4-BE49-F238E27FC236}">
                <a16:creationId xmlns:a16="http://schemas.microsoft.com/office/drawing/2014/main" id="{EF6B1FA9-E3A2-4223-9D99-B93A41F29555}"/>
              </a:ext>
            </a:extLst>
          </p:cNvPr>
          <p:cNvPicPr>
            <a:picLocks noChangeAspect="1"/>
          </p:cNvPicPr>
          <p:nvPr/>
        </p:nvPicPr>
        <p:blipFill>
          <a:blip r:embed="rId2"/>
          <a:stretch>
            <a:fillRect/>
          </a:stretch>
        </p:blipFill>
        <p:spPr>
          <a:xfrm>
            <a:off x="31812" y="1295400"/>
            <a:ext cx="9144000" cy="5143500"/>
          </a:xfrm>
          <a:prstGeom prst="rect">
            <a:avLst/>
          </a:prstGeom>
        </p:spPr>
      </p:pic>
    </p:spTree>
    <p:extLst>
      <p:ext uri="{BB962C8B-B14F-4D97-AF65-F5344CB8AC3E}">
        <p14:creationId xmlns:p14="http://schemas.microsoft.com/office/powerpoint/2010/main" val="32995763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61EF16-A32D-52E2-AF76-F63BE8D379BE}"/>
              </a:ext>
            </a:extLst>
          </p:cNvPr>
          <p:cNvSpPr>
            <a:spLocks noGrp="1"/>
          </p:cNvSpPr>
          <p:nvPr>
            <p:ph sz="quarter" idx="12"/>
          </p:nvPr>
        </p:nvSpPr>
        <p:spPr/>
        <p:txBody>
          <a:bodyPr/>
          <a:lstStyle/>
          <a:p>
            <a:r>
              <a:rPr lang="en-US" dirty="0"/>
              <a:t>AutoIt is a scripting language.</a:t>
            </a:r>
          </a:p>
          <a:p>
            <a:r>
              <a:rPr lang="en-US" dirty="0"/>
              <a:t>It allows automation of Windows desktop applications, including handling native Windows dialogs.</a:t>
            </a:r>
          </a:p>
          <a:p>
            <a:r>
              <a:rPr lang="en-US" dirty="0"/>
              <a:t>It is commonly used in conjunction with Selenium, a popular web testing framework.</a:t>
            </a:r>
          </a:p>
          <a:p>
            <a:r>
              <a:rPr lang="en-US" dirty="0"/>
              <a:t>In the context of Selenium, AutoIt acts as an extension that allows testers to overcome limitations.</a:t>
            </a:r>
          </a:p>
          <a:p>
            <a:r>
              <a:rPr lang="en-US" dirty="0"/>
              <a:t>It automate tasks that are not directly supported by Selenium. </a:t>
            </a:r>
          </a:p>
          <a:p>
            <a:endParaRPr lang="en-IN" dirty="0"/>
          </a:p>
        </p:txBody>
      </p:sp>
      <p:sp>
        <p:nvSpPr>
          <p:cNvPr id="3" name="Title 2">
            <a:extLst>
              <a:ext uri="{FF2B5EF4-FFF2-40B4-BE49-F238E27FC236}">
                <a16:creationId xmlns:a16="http://schemas.microsoft.com/office/drawing/2014/main" id="{F6831965-9822-B922-E202-5175D5DF5F96}"/>
              </a:ext>
            </a:extLst>
          </p:cNvPr>
          <p:cNvSpPr>
            <a:spLocks noGrp="1"/>
          </p:cNvSpPr>
          <p:nvPr>
            <p:ph type="title"/>
          </p:nvPr>
        </p:nvSpPr>
        <p:spPr/>
        <p:txBody>
          <a:bodyPr/>
          <a:lstStyle/>
          <a:p>
            <a:r>
              <a:rPr lang="en-IN" dirty="0" err="1"/>
              <a:t>AutoIT</a:t>
            </a:r>
            <a:endParaRPr lang="en-IN" dirty="0"/>
          </a:p>
        </p:txBody>
      </p:sp>
    </p:spTree>
    <p:extLst>
      <p:ext uri="{BB962C8B-B14F-4D97-AF65-F5344CB8AC3E}">
        <p14:creationId xmlns:p14="http://schemas.microsoft.com/office/powerpoint/2010/main" val="64037495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61EF16-A32D-52E2-AF76-F63BE8D379BE}"/>
              </a:ext>
            </a:extLst>
          </p:cNvPr>
          <p:cNvSpPr>
            <a:spLocks noGrp="1"/>
          </p:cNvSpPr>
          <p:nvPr>
            <p:ph sz="quarter" idx="12"/>
          </p:nvPr>
        </p:nvSpPr>
        <p:spPr/>
        <p:txBody>
          <a:bodyPr>
            <a:normAutofit/>
          </a:bodyPr>
          <a:lstStyle/>
          <a:p>
            <a:r>
              <a:rPr lang="en-US" dirty="0"/>
              <a:t>This includes scenarios such as handling file upload dialogs, interacting with desktop applications, simulating keyboard and mouse events.</a:t>
            </a:r>
          </a:p>
          <a:p>
            <a:r>
              <a:rPr lang="en-US" dirty="0"/>
              <a:t>Performing other tasks that require desktop automation. </a:t>
            </a:r>
          </a:p>
          <a:p>
            <a:r>
              <a:rPr lang="en-US" dirty="0"/>
              <a:t>AutoIt provides a way to interact with Windows-based elements in web applications.</a:t>
            </a:r>
          </a:p>
          <a:p>
            <a:r>
              <a:rPr lang="en-US" dirty="0"/>
              <a:t>It enables testers to achieve more comprehensive and robust automated testing of web applications.</a:t>
            </a:r>
            <a:endParaRPr lang="en-IN" dirty="0"/>
          </a:p>
        </p:txBody>
      </p:sp>
      <p:sp>
        <p:nvSpPr>
          <p:cNvPr id="3" name="Title 2">
            <a:extLst>
              <a:ext uri="{FF2B5EF4-FFF2-40B4-BE49-F238E27FC236}">
                <a16:creationId xmlns:a16="http://schemas.microsoft.com/office/drawing/2014/main" id="{F6831965-9822-B922-E202-5175D5DF5F96}"/>
              </a:ext>
            </a:extLst>
          </p:cNvPr>
          <p:cNvSpPr>
            <a:spLocks noGrp="1"/>
          </p:cNvSpPr>
          <p:nvPr>
            <p:ph type="title"/>
          </p:nvPr>
        </p:nvSpPr>
        <p:spPr/>
        <p:txBody>
          <a:bodyPr/>
          <a:lstStyle/>
          <a:p>
            <a:r>
              <a:rPr lang="en-IN" dirty="0" err="1"/>
              <a:t>AutoIT</a:t>
            </a:r>
            <a:endParaRPr lang="en-IN" dirty="0"/>
          </a:p>
        </p:txBody>
      </p:sp>
    </p:spTree>
    <p:extLst>
      <p:ext uri="{BB962C8B-B14F-4D97-AF65-F5344CB8AC3E}">
        <p14:creationId xmlns:p14="http://schemas.microsoft.com/office/powerpoint/2010/main" val="6490818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1C748-9BE2-E275-833D-3A9F4A531433}"/>
              </a:ext>
            </a:extLst>
          </p:cNvPr>
          <p:cNvSpPr>
            <a:spLocks noGrp="1"/>
          </p:cNvSpPr>
          <p:nvPr>
            <p:ph sz="quarter" idx="12"/>
          </p:nvPr>
        </p:nvSpPr>
        <p:spPr/>
        <p:txBody>
          <a:bodyPr>
            <a:normAutofit fontScale="92500" lnSpcReduction="10000"/>
          </a:bodyPr>
          <a:lstStyle/>
          <a:p>
            <a:r>
              <a:rPr lang="en-US" dirty="0"/>
              <a:t>It is a simple and easy-to-use scripting language that is well-suited for automating Windows applications.</a:t>
            </a:r>
          </a:p>
          <a:p>
            <a:r>
              <a:rPr lang="en-US" dirty="0"/>
              <a:t>AutoIt can automate repetitive tasks` that would otherwise require manual intervention, saving time and reducing errors.</a:t>
            </a:r>
          </a:p>
          <a:p>
            <a:r>
              <a:rPr lang="en-US" dirty="0"/>
              <a:t>It is a free and open-source tool that can be downloaded and used without any licensing costs.</a:t>
            </a:r>
          </a:p>
          <a:p>
            <a:r>
              <a:rPr lang="en-US" dirty="0"/>
              <a:t>AutoIt provides a range of built-in functions and supports third-party libraries, making it a versatile tool for automating Windows applications.</a:t>
            </a:r>
          </a:p>
          <a:p>
            <a:r>
              <a:rPr lang="en-US" dirty="0"/>
              <a:t>It integrates easily with other automation tools like Selenium.</a:t>
            </a:r>
            <a:endParaRPr lang="en-IN" dirty="0"/>
          </a:p>
        </p:txBody>
      </p:sp>
      <p:sp>
        <p:nvSpPr>
          <p:cNvPr id="3" name="Title 2">
            <a:extLst>
              <a:ext uri="{FF2B5EF4-FFF2-40B4-BE49-F238E27FC236}">
                <a16:creationId xmlns:a16="http://schemas.microsoft.com/office/drawing/2014/main" id="{DB2830BF-AAA5-8872-F02F-F40FF1A365A2}"/>
              </a:ext>
            </a:extLst>
          </p:cNvPr>
          <p:cNvSpPr>
            <a:spLocks noGrp="1"/>
          </p:cNvSpPr>
          <p:nvPr>
            <p:ph type="title"/>
          </p:nvPr>
        </p:nvSpPr>
        <p:spPr/>
        <p:txBody>
          <a:bodyPr/>
          <a:lstStyle/>
          <a:p>
            <a:r>
              <a:rPr lang="en-IN" dirty="0"/>
              <a:t>Why use </a:t>
            </a:r>
            <a:r>
              <a:rPr lang="en-IN" dirty="0" err="1"/>
              <a:t>AutoIT</a:t>
            </a:r>
            <a:endParaRPr lang="en-IN" dirty="0"/>
          </a:p>
        </p:txBody>
      </p:sp>
    </p:spTree>
    <p:extLst>
      <p:ext uri="{BB962C8B-B14F-4D97-AF65-F5344CB8AC3E}">
        <p14:creationId xmlns:p14="http://schemas.microsoft.com/office/powerpoint/2010/main" val="1870861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1C748-9BE2-E275-833D-3A9F4A531433}"/>
              </a:ext>
            </a:extLst>
          </p:cNvPr>
          <p:cNvSpPr>
            <a:spLocks noGrp="1"/>
          </p:cNvSpPr>
          <p:nvPr>
            <p:ph sz="quarter" idx="12"/>
          </p:nvPr>
        </p:nvSpPr>
        <p:spPr/>
        <p:txBody>
          <a:bodyPr>
            <a:normAutofit/>
          </a:bodyPr>
          <a:lstStyle/>
          <a:p>
            <a:r>
              <a:rPr lang="en-US" dirty="0"/>
              <a:t>Windows Dialog Handling: </a:t>
            </a:r>
          </a:p>
          <a:p>
            <a:pPr lvl="1"/>
            <a:r>
              <a:rPr lang="en-US" dirty="0"/>
              <a:t>AutoIt allows testers to interact with native Windows dialogs, such as file upload dialogs, message boxes, and authentication prompts, which are not directly supported by Selenium. </a:t>
            </a:r>
          </a:p>
          <a:p>
            <a:pPr lvl="1"/>
            <a:r>
              <a:rPr lang="en-US" dirty="0"/>
              <a:t>This enables testers to automate scenarios that involve interacting with these dialogs, making their automated tests more comprehensive and realistic.</a:t>
            </a:r>
            <a:endParaRPr lang="en-IN" dirty="0"/>
          </a:p>
        </p:txBody>
      </p:sp>
      <p:sp>
        <p:nvSpPr>
          <p:cNvPr id="3" name="Title 2">
            <a:extLst>
              <a:ext uri="{FF2B5EF4-FFF2-40B4-BE49-F238E27FC236}">
                <a16:creationId xmlns:a16="http://schemas.microsoft.com/office/drawing/2014/main" id="{DB2830BF-AAA5-8872-F02F-F40FF1A365A2}"/>
              </a:ext>
            </a:extLst>
          </p:cNvPr>
          <p:cNvSpPr>
            <a:spLocks noGrp="1"/>
          </p:cNvSpPr>
          <p:nvPr>
            <p:ph type="title"/>
          </p:nvPr>
        </p:nvSpPr>
        <p:spPr/>
        <p:txBody>
          <a:bodyPr/>
          <a:lstStyle/>
          <a:p>
            <a:r>
              <a:rPr lang="en-IN" dirty="0" err="1"/>
              <a:t>AutoIT</a:t>
            </a:r>
            <a:r>
              <a:rPr lang="en-IN" dirty="0"/>
              <a:t> Features</a:t>
            </a:r>
          </a:p>
        </p:txBody>
      </p:sp>
    </p:spTree>
    <p:extLst>
      <p:ext uri="{BB962C8B-B14F-4D97-AF65-F5344CB8AC3E}">
        <p14:creationId xmlns:p14="http://schemas.microsoft.com/office/powerpoint/2010/main" val="3021638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normAutofit/>
          </a:bodyPr>
          <a:lstStyle/>
          <a:p>
            <a:r>
              <a:rPr lang="en-US" b="1" dirty="0">
                <a:solidFill>
                  <a:srgbClr val="FF0000"/>
                </a:solidFill>
              </a:rPr>
              <a:t>The Hybrid test Automation Framework</a:t>
            </a:r>
          </a:p>
          <a:p>
            <a:r>
              <a:rPr lang="en-US" dirty="0"/>
              <a:t>Hybrid Framework is used to combine the benefits of Keyword Driven and Data-Driven frameworks.</a:t>
            </a:r>
          </a:p>
          <a:p>
            <a:pPr lvl="1"/>
            <a:r>
              <a:rPr lang="en-US" dirty="0"/>
              <a:t>Pros: This type leverages the advantages of all kinds of related frameworks.</a:t>
            </a:r>
          </a:p>
          <a:p>
            <a:pPr lvl="1"/>
            <a:r>
              <a:rPr lang="en-US" dirty="0"/>
              <a:t>Cons: Tests are fully scripted in a Hybrid Testing Framework thus increases the automation effort.</a:t>
            </a:r>
            <a:endParaRPr lang="en-IN" dirty="0"/>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8156056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1C748-9BE2-E275-833D-3A9F4A531433}"/>
              </a:ext>
            </a:extLst>
          </p:cNvPr>
          <p:cNvSpPr>
            <a:spLocks noGrp="1"/>
          </p:cNvSpPr>
          <p:nvPr>
            <p:ph sz="quarter" idx="12"/>
          </p:nvPr>
        </p:nvSpPr>
        <p:spPr/>
        <p:txBody>
          <a:bodyPr>
            <a:normAutofit/>
          </a:bodyPr>
          <a:lstStyle/>
          <a:p>
            <a:r>
              <a:rPr lang="en-US" dirty="0"/>
              <a:t>Desktop Automation: </a:t>
            </a:r>
          </a:p>
          <a:p>
            <a:pPr lvl="1"/>
            <a:r>
              <a:rPr lang="en-US" dirty="0"/>
              <a:t>AutoIt provides a way to automate tasks in desktop applications, such as filling out forms, clicking buttons, and navigating through menus. </a:t>
            </a:r>
          </a:p>
          <a:p>
            <a:pPr lvl="1"/>
            <a:r>
              <a:rPr lang="en-US" dirty="0"/>
              <a:t>This allows testers to automate complex scenarios that involve interacting with desktop applications, providing greater coverage for their automated tests.</a:t>
            </a:r>
            <a:endParaRPr lang="en-IN" dirty="0"/>
          </a:p>
        </p:txBody>
      </p:sp>
      <p:sp>
        <p:nvSpPr>
          <p:cNvPr id="3" name="Title 2">
            <a:extLst>
              <a:ext uri="{FF2B5EF4-FFF2-40B4-BE49-F238E27FC236}">
                <a16:creationId xmlns:a16="http://schemas.microsoft.com/office/drawing/2014/main" id="{DB2830BF-AAA5-8872-F02F-F40FF1A365A2}"/>
              </a:ext>
            </a:extLst>
          </p:cNvPr>
          <p:cNvSpPr>
            <a:spLocks noGrp="1"/>
          </p:cNvSpPr>
          <p:nvPr>
            <p:ph type="title"/>
          </p:nvPr>
        </p:nvSpPr>
        <p:spPr/>
        <p:txBody>
          <a:bodyPr/>
          <a:lstStyle/>
          <a:p>
            <a:r>
              <a:rPr lang="en-IN" dirty="0" err="1"/>
              <a:t>AutoIT</a:t>
            </a:r>
            <a:r>
              <a:rPr lang="en-IN" dirty="0"/>
              <a:t> Features</a:t>
            </a:r>
          </a:p>
        </p:txBody>
      </p:sp>
    </p:spTree>
    <p:extLst>
      <p:ext uri="{BB962C8B-B14F-4D97-AF65-F5344CB8AC3E}">
        <p14:creationId xmlns:p14="http://schemas.microsoft.com/office/powerpoint/2010/main" val="37545528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1C748-9BE2-E275-833D-3A9F4A531433}"/>
              </a:ext>
            </a:extLst>
          </p:cNvPr>
          <p:cNvSpPr>
            <a:spLocks noGrp="1"/>
          </p:cNvSpPr>
          <p:nvPr>
            <p:ph sz="quarter" idx="12"/>
          </p:nvPr>
        </p:nvSpPr>
        <p:spPr/>
        <p:txBody>
          <a:bodyPr>
            <a:normAutofit/>
          </a:bodyPr>
          <a:lstStyle/>
          <a:p>
            <a:r>
              <a:rPr lang="en-US" dirty="0"/>
              <a:t>Simulating Keyboard and Mouse Events: </a:t>
            </a:r>
          </a:p>
          <a:p>
            <a:pPr lvl="1"/>
            <a:r>
              <a:rPr lang="en-US" dirty="0"/>
              <a:t>AutoIt allows testers to simulate keyboard and mouse events, such as typing, clicking, and moving the mouse cursor. </a:t>
            </a:r>
          </a:p>
          <a:p>
            <a:pPr lvl="1"/>
            <a:r>
              <a:rPr lang="en-US" dirty="0"/>
              <a:t>This allows testers to automate tasks that require user interactions, such as filling out forms, interacting with dropdown menus, and clicking on specific elements.</a:t>
            </a:r>
            <a:endParaRPr lang="en-IN" dirty="0"/>
          </a:p>
        </p:txBody>
      </p:sp>
      <p:sp>
        <p:nvSpPr>
          <p:cNvPr id="3" name="Title 2">
            <a:extLst>
              <a:ext uri="{FF2B5EF4-FFF2-40B4-BE49-F238E27FC236}">
                <a16:creationId xmlns:a16="http://schemas.microsoft.com/office/drawing/2014/main" id="{DB2830BF-AAA5-8872-F02F-F40FF1A365A2}"/>
              </a:ext>
            </a:extLst>
          </p:cNvPr>
          <p:cNvSpPr>
            <a:spLocks noGrp="1"/>
          </p:cNvSpPr>
          <p:nvPr>
            <p:ph type="title"/>
          </p:nvPr>
        </p:nvSpPr>
        <p:spPr/>
        <p:txBody>
          <a:bodyPr/>
          <a:lstStyle/>
          <a:p>
            <a:r>
              <a:rPr lang="en-IN" dirty="0" err="1"/>
              <a:t>AutoIT</a:t>
            </a:r>
            <a:r>
              <a:rPr lang="en-IN" dirty="0"/>
              <a:t> Features</a:t>
            </a:r>
          </a:p>
        </p:txBody>
      </p:sp>
    </p:spTree>
    <p:extLst>
      <p:ext uri="{BB962C8B-B14F-4D97-AF65-F5344CB8AC3E}">
        <p14:creationId xmlns:p14="http://schemas.microsoft.com/office/powerpoint/2010/main" val="14265701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1C748-9BE2-E275-833D-3A9F4A531433}"/>
              </a:ext>
            </a:extLst>
          </p:cNvPr>
          <p:cNvSpPr>
            <a:spLocks noGrp="1"/>
          </p:cNvSpPr>
          <p:nvPr>
            <p:ph sz="quarter" idx="12"/>
          </p:nvPr>
        </p:nvSpPr>
        <p:spPr/>
        <p:txBody>
          <a:bodyPr>
            <a:normAutofit/>
          </a:bodyPr>
          <a:lstStyle/>
          <a:p>
            <a:r>
              <a:rPr lang="en-US" dirty="0"/>
              <a:t>Image Recognition: </a:t>
            </a:r>
          </a:p>
          <a:p>
            <a:pPr lvl="1"/>
            <a:r>
              <a:rPr lang="en-US" dirty="0"/>
              <a:t>AutoIt has built-in image recognition capabilities, which allow testers to interact with elements in desktop applications based on their visual appearance. </a:t>
            </a:r>
          </a:p>
          <a:p>
            <a:pPr lvl="1"/>
            <a:r>
              <a:rPr lang="en-US" dirty="0"/>
              <a:t>This can be useful in scenarios where traditional methods, such as locating elements by their attributes or text, are not feasible.</a:t>
            </a:r>
            <a:endParaRPr lang="en-IN" dirty="0"/>
          </a:p>
        </p:txBody>
      </p:sp>
      <p:sp>
        <p:nvSpPr>
          <p:cNvPr id="3" name="Title 2">
            <a:extLst>
              <a:ext uri="{FF2B5EF4-FFF2-40B4-BE49-F238E27FC236}">
                <a16:creationId xmlns:a16="http://schemas.microsoft.com/office/drawing/2014/main" id="{DB2830BF-AAA5-8872-F02F-F40FF1A365A2}"/>
              </a:ext>
            </a:extLst>
          </p:cNvPr>
          <p:cNvSpPr>
            <a:spLocks noGrp="1"/>
          </p:cNvSpPr>
          <p:nvPr>
            <p:ph type="title"/>
          </p:nvPr>
        </p:nvSpPr>
        <p:spPr/>
        <p:txBody>
          <a:bodyPr/>
          <a:lstStyle/>
          <a:p>
            <a:r>
              <a:rPr lang="en-IN" dirty="0" err="1"/>
              <a:t>AutoIT</a:t>
            </a:r>
            <a:r>
              <a:rPr lang="en-IN" dirty="0"/>
              <a:t> Features</a:t>
            </a:r>
          </a:p>
        </p:txBody>
      </p:sp>
    </p:spTree>
    <p:extLst>
      <p:ext uri="{BB962C8B-B14F-4D97-AF65-F5344CB8AC3E}">
        <p14:creationId xmlns:p14="http://schemas.microsoft.com/office/powerpoint/2010/main" val="8436337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1C748-9BE2-E275-833D-3A9F4A531433}"/>
              </a:ext>
            </a:extLst>
          </p:cNvPr>
          <p:cNvSpPr>
            <a:spLocks noGrp="1"/>
          </p:cNvSpPr>
          <p:nvPr>
            <p:ph sz="quarter" idx="12"/>
          </p:nvPr>
        </p:nvSpPr>
        <p:spPr/>
        <p:txBody>
          <a:bodyPr>
            <a:normAutofit/>
          </a:bodyPr>
          <a:lstStyle/>
          <a:p>
            <a:r>
              <a:rPr lang="en-US" dirty="0"/>
              <a:t>Support for Multiple Scripting Languages: </a:t>
            </a:r>
          </a:p>
          <a:p>
            <a:pPr lvl="1"/>
            <a:r>
              <a:rPr lang="en-US" dirty="0"/>
              <a:t>AutoIt supports multiple scripting languages, including its own AutoIt scripting language, as well as other popular scripting languages such as VBScript and JScript.</a:t>
            </a:r>
          </a:p>
          <a:p>
            <a:pPr lvl="1"/>
            <a:r>
              <a:rPr lang="en-US" dirty="0"/>
              <a:t> This provides flexibility for testers to write scripts in their preferred language and integrate them with their Selenium test scripts.</a:t>
            </a:r>
            <a:endParaRPr lang="en-IN" dirty="0"/>
          </a:p>
        </p:txBody>
      </p:sp>
      <p:sp>
        <p:nvSpPr>
          <p:cNvPr id="3" name="Title 2">
            <a:extLst>
              <a:ext uri="{FF2B5EF4-FFF2-40B4-BE49-F238E27FC236}">
                <a16:creationId xmlns:a16="http://schemas.microsoft.com/office/drawing/2014/main" id="{DB2830BF-AAA5-8872-F02F-F40FF1A365A2}"/>
              </a:ext>
            </a:extLst>
          </p:cNvPr>
          <p:cNvSpPr>
            <a:spLocks noGrp="1"/>
          </p:cNvSpPr>
          <p:nvPr>
            <p:ph type="title"/>
          </p:nvPr>
        </p:nvSpPr>
        <p:spPr/>
        <p:txBody>
          <a:bodyPr/>
          <a:lstStyle/>
          <a:p>
            <a:r>
              <a:rPr lang="en-IN" dirty="0" err="1"/>
              <a:t>AutoIT</a:t>
            </a:r>
            <a:r>
              <a:rPr lang="en-IN" dirty="0"/>
              <a:t> Features</a:t>
            </a:r>
          </a:p>
        </p:txBody>
      </p:sp>
    </p:spTree>
    <p:extLst>
      <p:ext uri="{BB962C8B-B14F-4D97-AF65-F5344CB8AC3E}">
        <p14:creationId xmlns:p14="http://schemas.microsoft.com/office/powerpoint/2010/main" val="11261816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1C748-9BE2-E275-833D-3A9F4A531433}"/>
              </a:ext>
            </a:extLst>
          </p:cNvPr>
          <p:cNvSpPr>
            <a:spLocks noGrp="1"/>
          </p:cNvSpPr>
          <p:nvPr>
            <p:ph sz="quarter" idx="12"/>
          </p:nvPr>
        </p:nvSpPr>
        <p:spPr/>
        <p:txBody>
          <a:bodyPr>
            <a:normAutofit/>
          </a:bodyPr>
          <a:lstStyle/>
          <a:p>
            <a:r>
              <a:rPr lang="en-US" dirty="0"/>
              <a:t>Window and Process Manipulation: </a:t>
            </a:r>
          </a:p>
          <a:p>
            <a:pPr lvl="1"/>
            <a:r>
              <a:rPr lang="en-US" dirty="0"/>
              <a:t>AutoIt allows testers to manipulate windows and processes, such as opening, closing, resizing, and moving windows, as well as launching and terminating processes. </a:t>
            </a:r>
          </a:p>
          <a:p>
            <a:pPr lvl="1"/>
            <a:r>
              <a:rPr lang="en-US" dirty="0"/>
              <a:t>This can be useful in scenarios where testers need to interact with multiple windows or applications during their automated tests.</a:t>
            </a:r>
            <a:endParaRPr lang="en-IN" dirty="0"/>
          </a:p>
        </p:txBody>
      </p:sp>
      <p:sp>
        <p:nvSpPr>
          <p:cNvPr id="3" name="Title 2">
            <a:extLst>
              <a:ext uri="{FF2B5EF4-FFF2-40B4-BE49-F238E27FC236}">
                <a16:creationId xmlns:a16="http://schemas.microsoft.com/office/drawing/2014/main" id="{DB2830BF-AAA5-8872-F02F-F40FF1A365A2}"/>
              </a:ext>
            </a:extLst>
          </p:cNvPr>
          <p:cNvSpPr>
            <a:spLocks noGrp="1"/>
          </p:cNvSpPr>
          <p:nvPr>
            <p:ph type="title"/>
          </p:nvPr>
        </p:nvSpPr>
        <p:spPr/>
        <p:txBody>
          <a:bodyPr/>
          <a:lstStyle/>
          <a:p>
            <a:r>
              <a:rPr lang="en-IN" dirty="0" err="1"/>
              <a:t>AutoIT</a:t>
            </a:r>
            <a:r>
              <a:rPr lang="en-IN" dirty="0"/>
              <a:t> Features</a:t>
            </a:r>
          </a:p>
        </p:txBody>
      </p:sp>
    </p:spTree>
    <p:extLst>
      <p:ext uri="{BB962C8B-B14F-4D97-AF65-F5344CB8AC3E}">
        <p14:creationId xmlns:p14="http://schemas.microsoft.com/office/powerpoint/2010/main" val="40060701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1C748-9BE2-E275-833D-3A9F4A531433}"/>
              </a:ext>
            </a:extLst>
          </p:cNvPr>
          <p:cNvSpPr>
            <a:spLocks noGrp="1"/>
          </p:cNvSpPr>
          <p:nvPr>
            <p:ph sz="quarter" idx="12"/>
          </p:nvPr>
        </p:nvSpPr>
        <p:spPr/>
        <p:txBody>
          <a:bodyPr>
            <a:normAutofit/>
          </a:bodyPr>
          <a:lstStyle/>
          <a:p>
            <a:r>
              <a:rPr lang="en-US" dirty="0"/>
              <a:t>Error Handling and Logging: </a:t>
            </a:r>
          </a:p>
          <a:p>
            <a:pPr lvl="1"/>
            <a:r>
              <a:rPr lang="en-US" dirty="0"/>
              <a:t>AutoIt provides robust error handling capabilities, allowing testers to handle errors and exceptions gracefully in their scripts. </a:t>
            </a:r>
          </a:p>
          <a:p>
            <a:pPr lvl="1"/>
            <a:r>
              <a:rPr lang="en-US" dirty="0"/>
              <a:t>It also offers logging features, allowing testers to capture and log various` events and actions during the execution of their scripts for debugging and troubleshooting purposes.</a:t>
            </a:r>
            <a:endParaRPr lang="en-IN" dirty="0"/>
          </a:p>
        </p:txBody>
      </p:sp>
      <p:sp>
        <p:nvSpPr>
          <p:cNvPr id="3" name="Title 2">
            <a:extLst>
              <a:ext uri="{FF2B5EF4-FFF2-40B4-BE49-F238E27FC236}">
                <a16:creationId xmlns:a16="http://schemas.microsoft.com/office/drawing/2014/main" id="{DB2830BF-AAA5-8872-F02F-F40FF1A365A2}"/>
              </a:ext>
            </a:extLst>
          </p:cNvPr>
          <p:cNvSpPr>
            <a:spLocks noGrp="1"/>
          </p:cNvSpPr>
          <p:nvPr>
            <p:ph type="title"/>
          </p:nvPr>
        </p:nvSpPr>
        <p:spPr/>
        <p:txBody>
          <a:bodyPr/>
          <a:lstStyle/>
          <a:p>
            <a:r>
              <a:rPr lang="en-IN" dirty="0" err="1"/>
              <a:t>AutoIT</a:t>
            </a:r>
            <a:r>
              <a:rPr lang="en-IN" dirty="0"/>
              <a:t> Features</a:t>
            </a:r>
          </a:p>
        </p:txBody>
      </p:sp>
    </p:spTree>
    <p:extLst>
      <p:ext uri="{BB962C8B-B14F-4D97-AF65-F5344CB8AC3E}">
        <p14:creationId xmlns:p14="http://schemas.microsoft.com/office/powerpoint/2010/main" val="9288287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1C748-9BE2-E275-833D-3A9F4A531433}"/>
              </a:ext>
            </a:extLst>
          </p:cNvPr>
          <p:cNvSpPr>
            <a:spLocks noGrp="1"/>
          </p:cNvSpPr>
          <p:nvPr>
            <p:ph sz="quarter" idx="12"/>
          </p:nvPr>
        </p:nvSpPr>
        <p:spPr/>
        <p:txBody>
          <a:bodyPr>
            <a:normAutofit/>
          </a:bodyPr>
          <a:lstStyle/>
          <a:p>
            <a:r>
              <a:rPr lang="en-US" dirty="0"/>
              <a:t>Cross-Platform Compatibility: </a:t>
            </a:r>
          </a:p>
          <a:p>
            <a:pPr lvl="1"/>
            <a:r>
              <a:rPr lang="en-US" dirty="0"/>
              <a:t>AutoIt scripts can be executed on various Windows operating systems, making them compatible with a wide range of Windows environments. </a:t>
            </a:r>
          </a:p>
          <a:p>
            <a:pPr lvl="1"/>
            <a:r>
              <a:rPr lang="en-US" dirty="0"/>
              <a:t>This allows testers to write scripts that can be executed on different versions of Windows, providing flexibility and scalability in their automation efforts.</a:t>
            </a:r>
            <a:endParaRPr lang="en-IN" dirty="0"/>
          </a:p>
        </p:txBody>
      </p:sp>
      <p:sp>
        <p:nvSpPr>
          <p:cNvPr id="3" name="Title 2">
            <a:extLst>
              <a:ext uri="{FF2B5EF4-FFF2-40B4-BE49-F238E27FC236}">
                <a16:creationId xmlns:a16="http://schemas.microsoft.com/office/drawing/2014/main" id="{DB2830BF-AAA5-8872-F02F-F40FF1A365A2}"/>
              </a:ext>
            </a:extLst>
          </p:cNvPr>
          <p:cNvSpPr>
            <a:spLocks noGrp="1"/>
          </p:cNvSpPr>
          <p:nvPr>
            <p:ph type="title"/>
          </p:nvPr>
        </p:nvSpPr>
        <p:spPr/>
        <p:txBody>
          <a:bodyPr/>
          <a:lstStyle/>
          <a:p>
            <a:r>
              <a:rPr lang="en-IN" dirty="0" err="1"/>
              <a:t>AutoIT</a:t>
            </a:r>
            <a:r>
              <a:rPr lang="en-IN" dirty="0"/>
              <a:t> Features</a:t>
            </a:r>
          </a:p>
        </p:txBody>
      </p:sp>
    </p:spTree>
    <p:extLst>
      <p:ext uri="{BB962C8B-B14F-4D97-AF65-F5344CB8AC3E}">
        <p14:creationId xmlns:p14="http://schemas.microsoft.com/office/powerpoint/2010/main" val="18815655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1C748-9BE2-E275-833D-3A9F4A531433}"/>
              </a:ext>
            </a:extLst>
          </p:cNvPr>
          <p:cNvSpPr>
            <a:spLocks noGrp="1"/>
          </p:cNvSpPr>
          <p:nvPr>
            <p:ph sz="quarter" idx="12"/>
          </p:nvPr>
        </p:nvSpPr>
        <p:spPr/>
        <p:txBody>
          <a:bodyPr>
            <a:normAutofit/>
          </a:bodyPr>
          <a:lstStyle/>
          <a:p>
            <a:r>
              <a:rPr lang="en-US" dirty="0"/>
              <a:t>Community Support and Resources: </a:t>
            </a:r>
          </a:p>
          <a:p>
            <a:pPr lvl="1"/>
            <a:r>
              <a:rPr lang="en-US" dirty="0"/>
              <a:t>AutoIt has a large and active community of users and developers, providing extensive documentation, forums, and online resources for learning and troubleshooting. </a:t>
            </a:r>
          </a:p>
          <a:p>
            <a:pPr lvl="1"/>
            <a:r>
              <a:rPr lang="en-US" dirty="0"/>
              <a:t>The presence of a huge community makes it easy for testers to find support and resources when working with AutoIt in their Selenium automation projects.</a:t>
            </a:r>
            <a:endParaRPr lang="en-IN" dirty="0"/>
          </a:p>
        </p:txBody>
      </p:sp>
      <p:sp>
        <p:nvSpPr>
          <p:cNvPr id="3" name="Title 2">
            <a:extLst>
              <a:ext uri="{FF2B5EF4-FFF2-40B4-BE49-F238E27FC236}">
                <a16:creationId xmlns:a16="http://schemas.microsoft.com/office/drawing/2014/main" id="{DB2830BF-AAA5-8872-F02F-F40FF1A365A2}"/>
              </a:ext>
            </a:extLst>
          </p:cNvPr>
          <p:cNvSpPr>
            <a:spLocks noGrp="1"/>
          </p:cNvSpPr>
          <p:nvPr>
            <p:ph type="title"/>
          </p:nvPr>
        </p:nvSpPr>
        <p:spPr/>
        <p:txBody>
          <a:bodyPr/>
          <a:lstStyle/>
          <a:p>
            <a:r>
              <a:rPr lang="en-IN" dirty="0" err="1"/>
              <a:t>AutoIT</a:t>
            </a:r>
            <a:r>
              <a:rPr lang="en-IN" dirty="0"/>
              <a:t> Features</a:t>
            </a:r>
          </a:p>
        </p:txBody>
      </p:sp>
    </p:spTree>
    <p:extLst>
      <p:ext uri="{BB962C8B-B14F-4D97-AF65-F5344CB8AC3E}">
        <p14:creationId xmlns:p14="http://schemas.microsoft.com/office/powerpoint/2010/main" val="20612657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1C748-9BE2-E275-833D-3A9F4A531433}"/>
              </a:ext>
            </a:extLst>
          </p:cNvPr>
          <p:cNvSpPr>
            <a:spLocks noGrp="1"/>
          </p:cNvSpPr>
          <p:nvPr>
            <p:ph sz="quarter" idx="12"/>
          </p:nvPr>
        </p:nvSpPr>
        <p:spPr/>
        <p:txBody>
          <a:bodyPr>
            <a:normAutofit/>
          </a:bodyPr>
          <a:lstStyle/>
          <a:p>
            <a:r>
              <a:rPr lang="en-US" dirty="0" err="1"/>
              <a:t>Autoit</a:t>
            </a:r>
            <a:r>
              <a:rPr lang="en-US" dirty="0"/>
              <a:t> in Selenium: </a:t>
            </a:r>
          </a:p>
          <a:p>
            <a:pPr lvl="1"/>
            <a:r>
              <a:rPr lang="en-US" dirty="0"/>
              <a:t>AutoIt can be seamlessly integrated with Selenium scripts, allowing testers to combine the strengths of both tools to automate a wide range of tasks in web applications. </a:t>
            </a:r>
          </a:p>
          <a:p>
            <a:pPr lvl="1"/>
            <a:r>
              <a:rPr lang="en-US" dirty="0"/>
              <a:t>This integration allows testers to leverage the features of AutoIt, such as handling Windows dialogs and automating desktop applications, in conjunction with Selenium's web testing capabilities.</a:t>
            </a:r>
            <a:endParaRPr lang="en-IN" dirty="0"/>
          </a:p>
        </p:txBody>
      </p:sp>
      <p:sp>
        <p:nvSpPr>
          <p:cNvPr id="3" name="Title 2">
            <a:extLst>
              <a:ext uri="{FF2B5EF4-FFF2-40B4-BE49-F238E27FC236}">
                <a16:creationId xmlns:a16="http://schemas.microsoft.com/office/drawing/2014/main" id="{DB2830BF-AAA5-8872-F02F-F40FF1A365A2}"/>
              </a:ext>
            </a:extLst>
          </p:cNvPr>
          <p:cNvSpPr>
            <a:spLocks noGrp="1"/>
          </p:cNvSpPr>
          <p:nvPr>
            <p:ph type="title"/>
          </p:nvPr>
        </p:nvSpPr>
        <p:spPr/>
        <p:txBody>
          <a:bodyPr/>
          <a:lstStyle/>
          <a:p>
            <a:r>
              <a:rPr lang="en-IN" dirty="0" err="1"/>
              <a:t>AutoIT</a:t>
            </a:r>
            <a:r>
              <a:rPr lang="en-IN" dirty="0"/>
              <a:t> Features</a:t>
            </a:r>
          </a:p>
        </p:txBody>
      </p:sp>
    </p:spTree>
    <p:extLst>
      <p:ext uri="{BB962C8B-B14F-4D97-AF65-F5344CB8AC3E}">
        <p14:creationId xmlns:p14="http://schemas.microsoft.com/office/powerpoint/2010/main" val="3523478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4AEF6C-04ED-6E48-B7FB-C80321E55591}"/>
              </a:ext>
            </a:extLst>
          </p:cNvPr>
          <p:cNvSpPr>
            <a:spLocks noGrp="1"/>
          </p:cNvSpPr>
          <p:nvPr>
            <p:ph type="title"/>
          </p:nvPr>
        </p:nvSpPr>
        <p:spPr/>
        <p:txBody>
          <a:bodyPr/>
          <a:lstStyle/>
          <a:p>
            <a:r>
              <a:rPr lang="en-IN" dirty="0"/>
              <a:t>Auto IT Download</a:t>
            </a:r>
          </a:p>
        </p:txBody>
      </p:sp>
      <p:sp>
        <p:nvSpPr>
          <p:cNvPr id="4" name="AutoShape 2" descr="How to download and install AutoIT1">
            <a:extLst>
              <a:ext uri="{FF2B5EF4-FFF2-40B4-BE49-F238E27FC236}">
                <a16:creationId xmlns:a16="http://schemas.microsoft.com/office/drawing/2014/main" id="{9C084ACC-2D12-8099-5916-A467D91138F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How to download and install AutoIT1">
            <a:extLst>
              <a:ext uri="{FF2B5EF4-FFF2-40B4-BE49-F238E27FC236}">
                <a16:creationId xmlns:a16="http://schemas.microsoft.com/office/drawing/2014/main" id="{5568FBF0-8D04-0B92-9EB4-113A50DAD0A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9B724C24-B8A3-9AB2-3567-CAB05D353CD8}"/>
              </a:ext>
            </a:extLst>
          </p:cNvPr>
          <p:cNvPicPr>
            <a:picLocks noChangeAspect="1"/>
          </p:cNvPicPr>
          <p:nvPr/>
        </p:nvPicPr>
        <p:blipFill>
          <a:blip r:embed="rId2"/>
          <a:stretch>
            <a:fillRect/>
          </a:stretch>
        </p:blipFill>
        <p:spPr>
          <a:xfrm>
            <a:off x="241385" y="1402312"/>
            <a:ext cx="8661230" cy="4662975"/>
          </a:xfrm>
          <a:prstGeom prst="rect">
            <a:avLst/>
          </a:prstGeom>
        </p:spPr>
      </p:pic>
    </p:spTree>
    <p:extLst>
      <p:ext uri="{BB962C8B-B14F-4D97-AF65-F5344CB8AC3E}">
        <p14:creationId xmlns:p14="http://schemas.microsoft.com/office/powerpoint/2010/main" val="771171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4A43CC-0EE3-4A27-8D89-93114CA642E1}"/>
              </a:ext>
            </a:extLst>
          </p:cNvPr>
          <p:cNvSpPr>
            <a:spLocks noGrp="1"/>
          </p:cNvSpPr>
          <p:nvPr>
            <p:ph sz="quarter" idx="12"/>
          </p:nvPr>
        </p:nvSpPr>
        <p:spPr/>
        <p:txBody>
          <a:bodyPr/>
          <a:lstStyle/>
          <a:p>
            <a:r>
              <a:rPr lang="en-IN" dirty="0"/>
              <a:t>Code or no code</a:t>
            </a:r>
          </a:p>
          <a:p>
            <a:r>
              <a:rPr lang="en-IN" dirty="0"/>
              <a:t>Platform</a:t>
            </a:r>
          </a:p>
          <a:p>
            <a:r>
              <a:rPr lang="en-IN" dirty="0"/>
              <a:t>Budget</a:t>
            </a:r>
          </a:p>
        </p:txBody>
      </p:sp>
      <p:sp>
        <p:nvSpPr>
          <p:cNvPr id="3" name="Title 2">
            <a:extLst>
              <a:ext uri="{FF2B5EF4-FFF2-40B4-BE49-F238E27FC236}">
                <a16:creationId xmlns:a16="http://schemas.microsoft.com/office/drawing/2014/main" id="{9044E37F-45CB-45F1-9F47-E5F7D64AFBBA}"/>
              </a:ext>
            </a:extLst>
          </p:cNvPr>
          <p:cNvSpPr>
            <a:spLocks noGrp="1"/>
          </p:cNvSpPr>
          <p:nvPr>
            <p:ph type="title"/>
          </p:nvPr>
        </p:nvSpPr>
        <p:spPr/>
        <p:txBody>
          <a:bodyPr/>
          <a:lstStyle/>
          <a:p>
            <a:r>
              <a:rPr lang="en-US" dirty="0"/>
              <a:t>How to Choose a Testing Framework</a:t>
            </a:r>
            <a:endParaRPr lang="en-IN" dirty="0"/>
          </a:p>
        </p:txBody>
      </p:sp>
    </p:spTree>
    <p:extLst>
      <p:ext uri="{BB962C8B-B14F-4D97-AF65-F5344CB8AC3E}">
        <p14:creationId xmlns:p14="http://schemas.microsoft.com/office/powerpoint/2010/main" val="303867212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4AEF6C-04ED-6E48-B7FB-C80321E55591}"/>
              </a:ext>
            </a:extLst>
          </p:cNvPr>
          <p:cNvSpPr>
            <a:spLocks noGrp="1"/>
          </p:cNvSpPr>
          <p:nvPr>
            <p:ph type="title"/>
          </p:nvPr>
        </p:nvSpPr>
        <p:spPr/>
        <p:txBody>
          <a:bodyPr/>
          <a:lstStyle/>
          <a:p>
            <a:r>
              <a:rPr lang="en-IN" dirty="0"/>
              <a:t>Auto IT Download</a:t>
            </a:r>
          </a:p>
        </p:txBody>
      </p:sp>
      <p:sp>
        <p:nvSpPr>
          <p:cNvPr id="4" name="AutoShape 2" descr="How to download and install AutoIT1">
            <a:extLst>
              <a:ext uri="{FF2B5EF4-FFF2-40B4-BE49-F238E27FC236}">
                <a16:creationId xmlns:a16="http://schemas.microsoft.com/office/drawing/2014/main" id="{9C084ACC-2D12-8099-5916-A467D91138F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How to download and install AutoIT1">
            <a:extLst>
              <a:ext uri="{FF2B5EF4-FFF2-40B4-BE49-F238E27FC236}">
                <a16:creationId xmlns:a16="http://schemas.microsoft.com/office/drawing/2014/main" id="{5568FBF0-8D04-0B92-9EB4-113A50DAD0A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8CF59A71-13D2-F1D9-C00B-AD906836E3CA}"/>
              </a:ext>
            </a:extLst>
          </p:cNvPr>
          <p:cNvPicPr>
            <a:picLocks noChangeAspect="1"/>
          </p:cNvPicPr>
          <p:nvPr/>
        </p:nvPicPr>
        <p:blipFill>
          <a:blip r:embed="rId2"/>
          <a:stretch>
            <a:fillRect/>
          </a:stretch>
        </p:blipFill>
        <p:spPr>
          <a:xfrm>
            <a:off x="23327" y="1371600"/>
            <a:ext cx="9144000" cy="5143500"/>
          </a:xfrm>
          <a:prstGeom prst="rect">
            <a:avLst/>
          </a:prstGeom>
        </p:spPr>
      </p:pic>
    </p:spTree>
    <p:extLst>
      <p:ext uri="{BB962C8B-B14F-4D97-AF65-F5344CB8AC3E}">
        <p14:creationId xmlns:p14="http://schemas.microsoft.com/office/powerpoint/2010/main" val="16623590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28562-77DC-41F2-9C41-D330800A4DF4}"/>
              </a:ext>
            </a:extLst>
          </p:cNvPr>
          <p:cNvSpPr>
            <a:spLocks noGrp="1"/>
          </p:cNvSpPr>
          <p:nvPr>
            <p:ph type="title"/>
          </p:nvPr>
        </p:nvSpPr>
        <p:spPr/>
        <p:txBody>
          <a:bodyPr/>
          <a:lstStyle/>
          <a:p>
            <a:r>
              <a:rPr lang="en-IN" dirty="0"/>
              <a:t>Behavioural  Driven Design</a:t>
            </a:r>
          </a:p>
        </p:txBody>
      </p:sp>
      <p:pic>
        <p:nvPicPr>
          <p:cNvPr id="1026" name="Picture 2" descr="Behavior Driven Development">
            <a:extLst>
              <a:ext uri="{FF2B5EF4-FFF2-40B4-BE49-F238E27FC236}">
                <a16:creationId xmlns:a16="http://schemas.microsoft.com/office/drawing/2014/main" id="{677FDDEA-0E52-4503-BC21-3E6718CE3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649213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768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91E381-87CE-4229-A4EC-CE119B0E047F}"/>
              </a:ext>
            </a:extLst>
          </p:cNvPr>
          <p:cNvSpPr>
            <a:spLocks noGrp="1"/>
          </p:cNvSpPr>
          <p:nvPr>
            <p:ph sz="quarter" idx="12"/>
          </p:nvPr>
        </p:nvSpPr>
        <p:spPr/>
        <p:txBody>
          <a:bodyPr>
            <a:normAutofit/>
          </a:bodyPr>
          <a:lstStyle/>
          <a:p>
            <a:r>
              <a:rPr lang="en-US" dirty="0"/>
              <a:t>BDD is a way for software teams to work that closes the gap between business people and technical people by:</a:t>
            </a:r>
          </a:p>
          <a:p>
            <a:pPr lvl="1"/>
            <a:r>
              <a:rPr lang="en-US" dirty="0"/>
              <a:t>Encouraging collaboration across roles to build shared understanding of the problem to be solved</a:t>
            </a:r>
          </a:p>
          <a:p>
            <a:pPr lvl="1"/>
            <a:r>
              <a:rPr lang="en-US" dirty="0"/>
              <a:t>Working in rapid, small iterations to increase feedback and the flow of value</a:t>
            </a:r>
          </a:p>
          <a:p>
            <a:pPr lvl="1"/>
            <a:r>
              <a:rPr lang="en-US" dirty="0"/>
              <a:t>Producing system documentation that is automatically checked against the system’s </a:t>
            </a:r>
            <a:r>
              <a:rPr lang="en-US" dirty="0" err="1"/>
              <a:t>behaviour</a:t>
            </a:r>
            <a:r>
              <a:rPr lang="en-US" dirty="0"/>
              <a:t>.</a:t>
            </a:r>
            <a:endParaRPr lang="en-IN" dirty="0"/>
          </a:p>
        </p:txBody>
      </p:sp>
      <p:sp>
        <p:nvSpPr>
          <p:cNvPr id="3" name="Title 2">
            <a:extLst>
              <a:ext uri="{FF2B5EF4-FFF2-40B4-BE49-F238E27FC236}">
                <a16:creationId xmlns:a16="http://schemas.microsoft.com/office/drawing/2014/main" id="{0DB57606-23C4-4F38-918A-0B7A8161AFF2}"/>
              </a:ext>
            </a:extLst>
          </p:cNvPr>
          <p:cNvSpPr>
            <a:spLocks noGrp="1"/>
          </p:cNvSpPr>
          <p:nvPr>
            <p:ph type="title"/>
          </p:nvPr>
        </p:nvSpPr>
        <p:spPr/>
        <p:txBody>
          <a:bodyPr/>
          <a:lstStyle/>
          <a:p>
            <a:r>
              <a:rPr lang="en-IN" dirty="0"/>
              <a:t>What is BDD?</a:t>
            </a:r>
          </a:p>
        </p:txBody>
      </p:sp>
    </p:spTree>
    <p:extLst>
      <p:ext uri="{BB962C8B-B14F-4D97-AF65-F5344CB8AC3E}">
        <p14:creationId xmlns:p14="http://schemas.microsoft.com/office/powerpoint/2010/main" val="11007106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91E381-87CE-4229-A4EC-CE119B0E047F}"/>
              </a:ext>
            </a:extLst>
          </p:cNvPr>
          <p:cNvSpPr>
            <a:spLocks noGrp="1"/>
          </p:cNvSpPr>
          <p:nvPr>
            <p:ph sz="quarter" idx="12"/>
          </p:nvPr>
        </p:nvSpPr>
        <p:spPr/>
        <p:txBody>
          <a:bodyPr>
            <a:normAutofit/>
          </a:bodyPr>
          <a:lstStyle/>
          <a:p>
            <a:r>
              <a:rPr lang="en-US" dirty="0"/>
              <a:t>We assume that the team is using some kind of agile methodology already, planning work in small increments of value like User Stories. </a:t>
            </a:r>
          </a:p>
          <a:p>
            <a:r>
              <a:rPr lang="en-US" dirty="0"/>
              <a:t>BDD does not replace your existing agile process, it enhances it.</a:t>
            </a:r>
          </a:p>
          <a:p>
            <a:r>
              <a:rPr lang="en-US" dirty="0"/>
              <a:t>Think of BDD as a set of plugins for an existing process that will make your team more able to deliver on the promises of agile: </a:t>
            </a:r>
          </a:p>
          <a:p>
            <a:pPr lvl="1"/>
            <a:r>
              <a:rPr lang="en-US" dirty="0"/>
              <a:t>timely, reliable releases of working software that meets </a:t>
            </a:r>
            <a:r>
              <a:rPr lang="en-US" dirty="0" err="1"/>
              <a:t>organisation’s</a:t>
            </a:r>
            <a:r>
              <a:rPr lang="en-US" dirty="0"/>
              <a:t> evolving needs, requiring some maintenance effort and discipline.</a:t>
            </a:r>
            <a:endParaRPr lang="en-IN" dirty="0"/>
          </a:p>
        </p:txBody>
      </p:sp>
      <p:sp>
        <p:nvSpPr>
          <p:cNvPr id="3" name="Title 2">
            <a:extLst>
              <a:ext uri="{FF2B5EF4-FFF2-40B4-BE49-F238E27FC236}">
                <a16:creationId xmlns:a16="http://schemas.microsoft.com/office/drawing/2014/main" id="{0DB57606-23C4-4F38-918A-0B7A8161AFF2}"/>
              </a:ext>
            </a:extLst>
          </p:cNvPr>
          <p:cNvSpPr>
            <a:spLocks noGrp="1"/>
          </p:cNvSpPr>
          <p:nvPr>
            <p:ph type="title"/>
          </p:nvPr>
        </p:nvSpPr>
        <p:spPr/>
        <p:txBody>
          <a:bodyPr/>
          <a:lstStyle/>
          <a:p>
            <a:r>
              <a:rPr lang="en-IN" dirty="0"/>
              <a:t>What is BDD?</a:t>
            </a:r>
          </a:p>
        </p:txBody>
      </p:sp>
    </p:spTree>
    <p:extLst>
      <p:ext uri="{BB962C8B-B14F-4D97-AF65-F5344CB8AC3E}">
        <p14:creationId xmlns:p14="http://schemas.microsoft.com/office/powerpoint/2010/main" val="19145489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91E381-87CE-4229-A4EC-CE119B0E047F}"/>
              </a:ext>
            </a:extLst>
          </p:cNvPr>
          <p:cNvSpPr>
            <a:spLocks noGrp="1"/>
          </p:cNvSpPr>
          <p:nvPr>
            <p:ph sz="quarter" idx="12"/>
          </p:nvPr>
        </p:nvSpPr>
        <p:spPr/>
        <p:txBody>
          <a:bodyPr>
            <a:normAutofit/>
          </a:bodyPr>
          <a:lstStyle/>
          <a:p>
            <a:r>
              <a:rPr lang="en-US" dirty="0"/>
              <a:t>We assume that we would like to get quick feedback from end users. </a:t>
            </a:r>
          </a:p>
          <a:p>
            <a:r>
              <a:rPr lang="en-US" dirty="0"/>
              <a:t>It requires minimal work necessary to meet those needs.</a:t>
            </a:r>
          </a:p>
          <a:p>
            <a:r>
              <a:rPr lang="en-US" dirty="0"/>
              <a:t>BDD encourages working in rapid iterations.</a:t>
            </a:r>
          </a:p>
          <a:p>
            <a:r>
              <a:rPr lang="en-US" dirty="0"/>
              <a:t>Continuously breaking down user’s problems into small pieces</a:t>
            </a:r>
          </a:p>
          <a:p>
            <a:r>
              <a:rPr lang="en-US" dirty="0"/>
              <a:t>It can flow through your development process as quickly as possible.</a:t>
            </a:r>
            <a:endParaRPr lang="en-IN" dirty="0"/>
          </a:p>
        </p:txBody>
      </p:sp>
      <p:sp>
        <p:nvSpPr>
          <p:cNvPr id="3" name="Title 2">
            <a:extLst>
              <a:ext uri="{FF2B5EF4-FFF2-40B4-BE49-F238E27FC236}">
                <a16:creationId xmlns:a16="http://schemas.microsoft.com/office/drawing/2014/main" id="{0DB57606-23C4-4F38-918A-0B7A8161AFF2}"/>
              </a:ext>
            </a:extLst>
          </p:cNvPr>
          <p:cNvSpPr>
            <a:spLocks noGrp="1"/>
          </p:cNvSpPr>
          <p:nvPr>
            <p:ph type="title"/>
          </p:nvPr>
        </p:nvSpPr>
        <p:spPr/>
        <p:txBody>
          <a:bodyPr/>
          <a:lstStyle/>
          <a:p>
            <a:r>
              <a:rPr lang="en-IN" dirty="0"/>
              <a:t>BDD Rapid Iterations</a:t>
            </a:r>
          </a:p>
        </p:txBody>
      </p:sp>
    </p:spTree>
    <p:extLst>
      <p:ext uri="{BB962C8B-B14F-4D97-AF65-F5344CB8AC3E}">
        <p14:creationId xmlns:p14="http://schemas.microsoft.com/office/powerpoint/2010/main" val="41433639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7CA3C3-9DB5-40C1-AA04-BE23FE99699B}"/>
              </a:ext>
            </a:extLst>
          </p:cNvPr>
          <p:cNvSpPr>
            <a:spLocks noGrp="1"/>
          </p:cNvSpPr>
          <p:nvPr>
            <p:ph sz="quarter" idx="12"/>
          </p:nvPr>
        </p:nvSpPr>
        <p:spPr/>
        <p:txBody>
          <a:bodyPr>
            <a:normAutofit fontScale="92500"/>
          </a:bodyPr>
          <a:lstStyle/>
          <a:p>
            <a:r>
              <a:rPr lang="en-US" dirty="0"/>
              <a:t>TDD works satisfactorily unless the business owners are familiar with the use of the unit testing. </a:t>
            </a:r>
          </a:p>
          <a:p>
            <a:r>
              <a:rPr lang="en-US" dirty="0"/>
              <a:t>Also, their technical skills should strong enough, which is not always possible.</a:t>
            </a:r>
          </a:p>
          <a:p>
            <a:r>
              <a:rPr lang="en-US" dirty="0"/>
              <a:t>In these circumstances, BDD is advantageous because test cases are written in a common English language, which is easily understandable by all stakeholders.</a:t>
            </a:r>
          </a:p>
          <a:p>
            <a:r>
              <a:rPr lang="en-US" dirty="0"/>
              <a:t>The familiar, easily understandable language is the most significant advantage of using BDD because it plays a vital role in cooperation between technical and non-technical teams to perform a task with better efficiency.</a:t>
            </a:r>
            <a:endParaRPr lang="en-IN" dirty="0"/>
          </a:p>
        </p:txBody>
      </p:sp>
      <p:sp>
        <p:nvSpPr>
          <p:cNvPr id="3" name="Title 2">
            <a:extLst>
              <a:ext uri="{FF2B5EF4-FFF2-40B4-BE49-F238E27FC236}">
                <a16:creationId xmlns:a16="http://schemas.microsoft.com/office/drawing/2014/main" id="{A481BCD4-F8D8-4DA1-AC5E-27FD8056F86B}"/>
              </a:ext>
            </a:extLst>
          </p:cNvPr>
          <p:cNvSpPr>
            <a:spLocks noGrp="1"/>
          </p:cNvSpPr>
          <p:nvPr>
            <p:ph type="title"/>
          </p:nvPr>
        </p:nvSpPr>
        <p:spPr/>
        <p:txBody>
          <a:bodyPr/>
          <a:lstStyle/>
          <a:p>
            <a:r>
              <a:rPr lang="en-IN" dirty="0"/>
              <a:t>Need to Choose BDD</a:t>
            </a:r>
          </a:p>
        </p:txBody>
      </p:sp>
    </p:spTree>
    <p:extLst>
      <p:ext uri="{BB962C8B-B14F-4D97-AF65-F5344CB8AC3E}">
        <p14:creationId xmlns:p14="http://schemas.microsoft.com/office/powerpoint/2010/main" val="19659871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lstStyle/>
          <a:p>
            <a:r>
              <a:rPr lang="en-US" dirty="0"/>
              <a:t>Strong collaboration</a:t>
            </a:r>
          </a:p>
          <a:p>
            <a:pPr lvl="1"/>
            <a:r>
              <a:rPr lang="en-US" dirty="0"/>
              <a:t>BDD provides a strong collaboration between involved parties. </a:t>
            </a:r>
          </a:p>
          <a:p>
            <a:pPr lvl="1"/>
            <a:r>
              <a:rPr lang="en-US" dirty="0"/>
              <a:t>It is just because of easy test cases which are written in the English language. </a:t>
            </a:r>
          </a:p>
          <a:p>
            <a:pPr lvl="1"/>
            <a:r>
              <a:rPr lang="en-US" dirty="0"/>
              <a:t>In cucumber testing, </a:t>
            </a:r>
            <a:r>
              <a:rPr lang="en-US" dirty="0" err="1"/>
              <a:t>stackholders</a:t>
            </a:r>
            <a:r>
              <a:rPr lang="en-US" dirty="0"/>
              <a:t> play a vital role in constructive discussions as only they know the expectations from the software.</a:t>
            </a:r>
            <a:endParaRPr lang="en-IN" dirty="0"/>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4159677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lstStyle/>
          <a:p>
            <a:r>
              <a:rPr lang="en-US" dirty="0"/>
              <a:t>High Visibility</a:t>
            </a:r>
          </a:p>
          <a:p>
            <a:pPr lvl="1"/>
            <a:r>
              <a:rPr lang="en-US" dirty="0"/>
              <a:t>Everyone gets strong visibility in the progress of the project due to the easy English language</a:t>
            </a:r>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2138862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lstStyle/>
          <a:p>
            <a:r>
              <a:rPr lang="en-US" dirty="0"/>
              <a:t>The software design follows the business value</a:t>
            </a:r>
          </a:p>
          <a:p>
            <a:pPr lvl="1"/>
            <a:r>
              <a:rPr lang="en-US" dirty="0"/>
              <a:t>BDD gives great importance to business value and needs. </a:t>
            </a:r>
          </a:p>
          <a:p>
            <a:pPr lvl="1"/>
            <a:r>
              <a:rPr lang="en-US" dirty="0"/>
              <a:t>By setting priorities with the client, depending on the value provided by them, developers are able to give a better result because they have a strong understanding of how the customer thinks.</a:t>
            </a:r>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12099307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lstStyle/>
          <a:p>
            <a:r>
              <a:rPr lang="en-US" dirty="0"/>
              <a:t>The Ubiquitous Language</a:t>
            </a:r>
          </a:p>
          <a:p>
            <a:pPr lvl="1"/>
            <a:r>
              <a:rPr lang="en-US" dirty="0"/>
              <a:t>Test cases are written in the ubiquitous language, which is understandable by all the members of the team, whether they are from a technical field or not.</a:t>
            </a:r>
          </a:p>
          <a:p>
            <a:pPr lvl="1"/>
            <a:r>
              <a:rPr lang="en-US" dirty="0"/>
              <a:t>This helps to reduce misconceptions and misunderstanding between the members related to concepts. </a:t>
            </a:r>
          </a:p>
          <a:p>
            <a:pPr lvl="1"/>
            <a:r>
              <a:rPr lang="en-US" dirty="0"/>
              <a:t>Ubiquitous language makes easy joining of new members into the working.</a:t>
            </a:r>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3357635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9EFDD-AE8C-4B95-8642-22E21144BB95}"/>
              </a:ext>
            </a:extLst>
          </p:cNvPr>
          <p:cNvSpPr>
            <a:spLocks noGrp="1"/>
          </p:cNvSpPr>
          <p:nvPr>
            <p:ph sz="quarter" idx="12"/>
          </p:nvPr>
        </p:nvSpPr>
        <p:spPr/>
        <p:txBody>
          <a:bodyPr>
            <a:normAutofit fontScale="92500" lnSpcReduction="10000"/>
          </a:bodyPr>
          <a:lstStyle/>
          <a:p>
            <a:r>
              <a:rPr lang="en-US" dirty="0"/>
              <a:t>Before using the testing frameworks, it is important to perform a number of tests on these frameworks which include:</a:t>
            </a:r>
          </a:p>
          <a:p>
            <a:pPr marL="457200" lvl="2" indent="0">
              <a:buNone/>
            </a:pPr>
            <a:r>
              <a:rPr lang="en-US" dirty="0"/>
              <a:t>– Functional testing,</a:t>
            </a:r>
          </a:p>
          <a:p>
            <a:pPr marL="457200" lvl="2" indent="0">
              <a:buNone/>
            </a:pPr>
            <a:r>
              <a:rPr lang="en-US" dirty="0"/>
              <a:t>– Learning tests,</a:t>
            </a:r>
          </a:p>
          <a:p>
            <a:pPr marL="457200" lvl="2" indent="0">
              <a:buNone/>
            </a:pPr>
            <a:r>
              <a:rPr lang="en-US" dirty="0"/>
              <a:t>– Upgradability testing,</a:t>
            </a:r>
          </a:p>
          <a:p>
            <a:pPr marL="457200" lvl="2" indent="0">
              <a:buNone/>
            </a:pPr>
            <a:r>
              <a:rPr lang="en-US" dirty="0"/>
              <a:t>– </a:t>
            </a:r>
            <a:r>
              <a:rPr lang="en-US" dirty="0" err="1"/>
              <a:t>Installability</a:t>
            </a:r>
            <a:r>
              <a:rPr lang="en-US" dirty="0"/>
              <a:t> testing,</a:t>
            </a:r>
          </a:p>
          <a:p>
            <a:pPr marL="457200" lvl="2" indent="0">
              <a:buNone/>
            </a:pPr>
            <a:r>
              <a:rPr lang="en-US" dirty="0"/>
              <a:t>– Portability testing,</a:t>
            </a:r>
          </a:p>
          <a:p>
            <a:pPr marL="457200" lvl="2" indent="0">
              <a:buNone/>
            </a:pPr>
            <a:r>
              <a:rPr lang="en-US" dirty="0"/>
              <a:t>– Interoperability testing,</a:t>
            </a:r>
          </a:p>
          <a:p>
            <a:pPr marL="457200" lvl="2" indent="0">
              <a:buNone/>
            </a:pPr>
            <a:r>
              <a:rPr lang="en-US" dirty="0"/>
              <a:t>– Performance testing,</a:t>
            </a:r>
          </a:p>
          <a:p>
            <a:pPr marL="457200" lvl="2" indent="0">
              <a:buNone/>
            </a:pPr>
            <a:r>
              <a:rPr lang="en-US" dirty="0"/>
              <a:t>– Suitability testing,</a:t>
            </a:r>
          </a:p>
          <a:p>
            <a:pPr marL="457200" lvl="2" indent="0">
              <a:buNone/>
            </a:pPr>
            <a:r>
              <a:rPr lang="en-US" dirty="0"/>
              <a:t>– Syntax testing,</a:t>
            </a:r>
          </a:p>
          <a:p>
            <a:pPr marL="457200" lvl="2" indent="0">
              <a:buNone/>
            </a:pPr>
            <a:r>
              <a:rPr lang="en-US" dirty="0"/>
              <a:t>– Usability testing</a:t>
            </a:r>
          </a:p>
          <a:p>
            <a:pPr marL="457200" lvl="2" indent="0">
              <a:buNone/>
            </a:pPr>
            <a:r>
              <a:rPr lang="en-US" dirty="0"/>
              <a:t>– Understandability testing along with static analysis</a:t>
            </a:r>
            <a:endParaRPr lang="en-IN" dirty="0"/>
          </a:p>
        </p:txBody>
      </p:sp>
      <p:sp>
        <p:nvSpPr>
          <p:cNvPr id="3" name="Title 2">
            <a:extLst>
              <a:ext uri="{FF2B5EF4-FFF2-40B4-BE49-F238E27FC236}">
                <a16:creationId xmlns:a16="http://schemas.microsoft.com/office/drawing/2014/main" id="{A25E96D1-7C72-4574-A84D-344AACD54A09}"/>
              </a:ext>
            </a:extLst>
          </p:cNvPr>
          <p:cNvSpPr>
            <a:spLocks noGrp="1"/>
          </p:cNvSpPr>
          <p:nvPr>
            <p:ph type="title"/>
          </p:nvPr>
        </p:nvSpPr>
        <p:spPr/>
        <p:txBody>
          <a:bodyPr/>
          <a:lstStyle/>
          <a:p>
            <a:r>
              <a:rPr lang="en-US" dirty="0"/>
              <a:t>What are the types of tests to test automation frameworks?</a:t>
            </a:r>
            <a:endParaRPr lang="en-IN" dirty="0"/>
          </a:p>
        </p:txBody>
      </p:sp>
    </p:spTree>
    <p:extLst>
      <p:ext uri="{BB962C8B-B14F-4D97-AF65-F5344CB8AC3E}">
        <p14:creationId xmlns:p14="http://schemas.microsoft.com/office/powerpoint/2010/main" val="41517501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lstStyle/>
          <a:p>
            <a:r>
              <a:rPr lang="en-US" dirty="0"/>
              <a:t>Software development meets the user need.</a:t>
            </a:r>
          </a:p>
          <a:p>
            <a:pPr lvl="1"/>
            <a:r>
              <a:rPr lang="en-US" dirty="0"/>
              <a:t>BDD focuses on the business's needs so that users can be satisfied, and of course, satisfied users imply a growing business. </a:t>
            </a:r>
          </a:p>
          <a:p>
            <a:pPr lvl="1"/>
            <a:r>
              <a:rPr lang="en-US" dirty="0"/>
              <a:t>With BDD, tester focuses on the behavior which has more impact than the implementation.</a:t>
            </a:r>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24463819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85079C-0F75-4564-9066-3A8853D51DEA}"/>
              </a:ext>
            </a:extLst>
          </p:cNvPr>
          <p:cNvSpPr>
            <a:spLocks noGrp="1"/>
          </p:cNvSpPr>
          <p:nvPr>
            <p:ph sz="quarter" idx="12"/>
          </p:nvPr>
        </p:nvSpPr>
        <p:spPr/>
        <p:txBody>
          <a:bodyPr>
            <a:normAutofit/>
          </a:bodyPr>
          <a:lstStyle/>
          <a:p>
            <a:r>
              <a:rPr lang="en-US" dirty="0"/>
              <a:t>More confidence from the developers' side</a:t>
            </a:r>
          </a:p>
          <a:p>
            <a:pPr lvl="1"/>
            <a:r>
              <a:rPr lang="en-US" dirty="0"/>
              <a:t>The teams using BDD are generally more confident because they do not break the code, and when it comes to their work, a better forecast is done.</a:t>
            </a:r>
          </a:p>
          <a:p>
            <a:r>
              <a:rPr lang="en-US" dirty="0"/>
              <a:t>Lower Costs</a:t>
            </a:r>
          </a:p>
          <a:p>
            <a:pPr lvl="1"/>
            <a:r>
              <a:rPr lang="en-US" dirty="0"/>
              <a:t>By improving the quality of the code, BDD basically reduces the cost of maintenance and minimizes the risks of the project.</a:t>
            </a:r>
          </a:p>
        </p:txBody>
      </p:sp>
      <p:sp>
        <p:nvSpPr>
          <p:cNvPr id="3" name="Title 2">
            <a:extLst>
              <a:ext uri="{FF2B5EF4-FFF2-40B4-BE49-F238E27FC236}">
                <a16:creationId xmlns:a16="http://schemas.microsoft.com/office/drawing/2014/main" id="{16808C95-4279-4C90-8B86-986943AFD24F}"/>
              </a:ext>
            </a:extLst>
          </p:cNvPr>
          <p:cNvSpPr>
            <a:spLocks noGrp="1"/>
          </p:cNvSpPr>
          <p:nvPr>
            <p:ph type="title"/>
          </p:nvPr>
        </p:nvSpPr>
        <p:spPr/>
        <p:txBody>
          <a:bodyPr/>
          <a:lstStyle/>
          <a:p>
            <a:r>
              <a:rPr lang="en-IN" dirty="0"/>
              <a:t>Characteristics of BDD</a:t>
            </a:r>
          </a:p>
        </p:txBody>
      </p:sp>
    </p:spTree>
    <p:extLst>
      <p:ext uri="{BB962C8B-B14F-4D97-AF65-F5344CB8AC3E}">
        <p14:creationId xmlns:p14="http://schemas.microsoft.com/office/powerpoint/2010/main" val="10228191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8DF29-E678-4C13-8132-4F8B9FD9DB46}"/>
              </a:ext>
            </a:extLst>
          </p:cNvPr>
          <p:cNvSpPr>
            <a:spLocks noGrp="1"/>
          </p:cNvSpPr>
          <p:nvPr>
            <p:ph sz="quarter" idx="12"/>
          </p:nvPr>
        </p:nvSpPr>
        <p:spPr/>
        <p:txBody>
          <a:bodyPr>
            <a:normAutofit lnSpcReduction="10000"/>
          </a:bodyPr>
          <a:lstStyle/>
          <a:p>
            <a:r>
              <a:rPr lang="en-US" dirty="0"/>
              <a:t>Cucumber is a Behavior Driven Development tool used to develop test cases for the behavior of software's functionality. </a:t>
            </a:r>
          </a:p>
          <a:p>
            <a:r>
              <a:rPr lang="en-US" dirty="0"/>
              <a:t>It plays a supporting role in automated testing.</a:t>
            </a:r>
          </a:p>
          <a:p>
            <a:r>
              <a:rPr lang="en-US" dirty="0"/>
              <a:t>In other words,</a:t>
            </a:r>
          </a:p>
          <a:p>
            <a:pPr lvl="1"/>
            <a:r>
              <a:rPr lang="en-US" dirty="0"/>
              <a:t>"Cucumber is a software tool used by the testers to develop test cases for the testing of behavior of the software."</a:t>
            </a:r>
          </a:p>
          <a:p>
            <a:pPr lvl="1"/>
            <a:r>
              <a:rPr lang="en-US" dirty="0"/>
              <a:t>Cucumber tool plays a vital role in the development of acceptance test cases for automation testing. It is mainly used to write acceptance tests for web applications as per the behavior of their functionalities.</a:t>
            </a:r>
            <a:endParaRPr lang="en-IN" dirty="0"/>
          </a:p>
        </p:txBody>
      </p:sp>
      <p:sp>
        <p:nvSpPr>
          <p:cNvPr id="3" name="Title 2">
            <a:extLst>
              <a:ext uri="{FF2B5EF4-FFF2-40B4-BE49-F238E27FC236}">
                <a16:creationId xmlns:a16="http://schemas.microsoft.com/office/drawing/2014/main" id="{9160AC52-0858-4C88-99CF-D6FE71F857F5}"/>
              </a:ext>
            </a:extLst>
          </p:cNvPr>
          <p:cNvSpPr>
            <a:spLocks noGrp="1"/>
          </p:cNvSpPr>
          <p:nvPr>
            <p:ph type="title"/>
          </p:nvPr>
        </p:nvSpPr>
        <p:spPr/>
        <p:txBody>
          <a:bodyPr/>
          <a:lstStyle/>
          <a:p>
            <a:r>
              <a:rPr lang="en-IN" dirty="0"/>
              <a:t>What is Cucumber?</a:t>
            </a:r>
          </a:p>
        </p:txBody>
      </p:sp>
    </p:spTree>
    <p:extLst>
      <p:ext uri="{BB962C8B-B14F-4D97-AF65-F5344CB8AC3E}">
        <p14:creationId xmlns:p14="http://schemas.microsoft.com/office/powerpoint/2010/main" val="20790793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76208C-0756-CECB-22A5-C23F53F2EE66}"/>
              </a:ext>
            </a:extLst>
          </p:cNvPr>
          <p:cNvSpPr>
            <a:spLocks noGrp="1"/>
          </p:cNvSpPr>
          <p:nvPr>
            <p:ph sz="quarter" idx="12"/>
          </p:nvPr>
        </p:nvSpPr>
        <p:spPr/>
        <p:txBody>
          <a:bodyPr/>
          <a:lstStyle/>
          <a:p>
            <a:r>
              <a:rPr lang="en-US" dirty="0"/>
              <a:t>First, take a small upcoming change to the system – a User Story.</a:t>
            </a:r>
          </a:p>
          <a:p>
            <a:r>
              <a:rPr lang="en-US" dirty="0"/>
              <a:t>Talk about concrete examples of the new functionality to explore, discover and agree on the details of what’s expected to be done.</a:t>
            </a:r>
          </a:p>
          <a:p>
            <a:r>
              <a:rPr lang="en-US" dirty="0"/>
              <a:t>Next, document those examples in a way that can be automated, and check for agreement.</a:t>
            </a:r>
          </a:p>
          <a:p>
            <a:r>
              <a:rPr lang="en-US" dirty="0"/>
              <a:t>Finally, implement the </a:t>
            </a:r>
            <a:r>
              <a:rPr lang="en-US" dirty="0" err="1"/>
              <a:t>behaviour</a:t>
            </a:r>
            <a:r>
              <a:rPr lang="en-US" dirty="0"/>
              <a:t> described by each documented example, starting with an automated test to guide the development of the code.</a:t>
            </a:r>
            <a:endParaRPr lang="en-IN" dirty="0"/>
          </a:p>
        </p:txBody>
      </p:sp>
      <p:sp>
        <p:nvSpPr>
          <p:cNvPr id="3" name="Title 2">
            <a:extLst>
              <a:ext uri="{FF2B5EF4-FFF2-40B4-BE49-F238E27FC236}">
                <a16:creationId xmlns:a16="http://schemas.microsoft.com/office/drawing/2014/main" id="{9BEFFB04-3457-5C94-2356-77D004A1A89B}"/>
              </a:ext>
            </a:extLst>
          </p:cNvPr>
          <p:cNvSpPr>
            <a:spLocks noGrp="1"/>
          </p:cNvSpPr>
          <p:nvPr>
            <p:ph type="title"/>
          </p:nvPr>
        </p:nvSpPr>
        <p:spPr/>
        <p:txBody>
          <a:bodyPr/>
          <a:lstStyle/>
          <a:p>
            <a:r>
              <a:rPr lang="en-IN" dirty="0"/>
              <a:t>BDD Practises</a:t>
            </a:r>
          </a:p>
        </p:txBody>
      </p:sp>
    </p:spTree>
    <p:extLst>
      <p:ext uri="{BB962C8B-B14F-4D97-AF65-F5344CB8AC3E}">
        <p14:creationId xmlns:p14="http://schemas.microsoft.com/office/powerpoint/2010/main" val="400845901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EFFB04-3457-5C94-2356-77D004A1A89B}"/>
              </a:ext>
            </a:extLst>
          </p:cNvPr>
          <p:cNvSpPr>
            <a:spLocks noGrp="1"/>
          </p:cNvSpPr>
          <p:nvPr>
            <p:ph type="title"/>
          </p:nvPr>
        </p:nvSpPr>
        <p:spPr/>
        <p:txBody>
          <a:bodyPr/>
          <a:lstStyle/>
          <a:p>
            <a:r>
              <a:rPr lang="en-IN" dirty="0"/>
              <a:t>BDD Practises</a:t>
            </a:r>
          </a:p>
        </p:txBody>
      </p:sp>
      <p:sp>
        <p:nvSpPr>
          <p:cNvPr id="6" name="AutoShape 2" descr="diagram of how the practices fit together">
            <a:extLst>
              <a:ext uri="{FF2B5EF4-FFF2-40B4-BE49-F238E27FC236}">
                <a16:creationId xmlns:a16="http://schemas.microsoft.com/office/drawing/2014/main" id="{92BBCBA3-CB7A-ACB0-BBA1-8325FA76238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diagram of how the practices fit together">
            <a:extLst>
              <a:ext uri="{FF2B5EF4-FFF2-40B4-BE49-F238E27FC236}">
                <a16:creationId xmlns:a16="http://schemas.microsoft.com/office/drawing/2014/main" id="{C3F5D4C7-4E49-8EDC-9327-3D38992344E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330A1E84-F9C2-A824-A8E0-82EDDCD31492}"/>
              </a:ext>
            </a:extLst>
          </p:cNvPr>
          <p:cNvPicPr>
            <a:picLocks noChangeAspect="1"/>
          </p:cNvPicPr>
          <p:nvPr/>
        </p:nvPicPr>
        <p:blipFill>
          <a:blip r:embed="rId2"/>
          <a:stretch>
            <a:fillRect/>
          </a:stretch>
        </p:blipFill>
        <p:spPr>
          <a:xfrm>
            <a:off x="1295400" y="1828800"/>
            <a:ext cx="5906012" cy="4138019"/>
          </a:xfrm>
          <a:prstGeom prst="rect">
            <a:avLst/>
          </a:prstGeom>
        </p:spPr>
      </p:pic>
    </p:spTree>
    <p:extLst>
      <p:ext uri="{BB962C8B-B14F-4D97-AF65-F5344CB8AC3E}">
        <p14:creationId xmlns:p14="http://schemas.microsoft.com/office/powerpoint/2010/main" val="20692391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8DF29-E678-4C13-8132-4F8B9FD9DB46}"/>
              </a:ext>
            </a:extLst>
          </p:cNvPr>
          <p:cNvSpPr>
            <a:spLocks noGrp="1"/>
          </p:cNvSpPr>
          <p:nvPr>
            <p:ph sz="quarter" idx="12"/>
          </p:nvPr>
        </p:nvSpPr>
        <p:spPr>
          <a:xfrm>
            <a:off x="457201" y="1381125"/>
            <a:ext cx="8228012" cy="1438275"/>
          </a:xfrm>
        </p:spPr>
        <p:txBody>
          <a:bodyPr>
            <a:normAutofit/>
          </a:bodyPr>
          <a:lstStyle/>
          <a:p>
            <a:r>
              <a:rPr lang="en-US" dirty="0"/>
              <a:t>It follows a BDD (Behavior Driven Development) framework to observe the behavior of the software's functionalities.</a:t>
            </a:r>
          </a:p>
          <a:p>
            <a:endParaRPr lang="en-IN" dirty="0"/>
          </a:p>
        </p:txBody>
      </p:sp>
      <p:sp>
        <p:nvSpPr>
          <p:cNvPr id="3" name="Title 2">
            <a:extLst>
              <a:ext uri="{FF2B5EF4-FFF2-40B4-BE49-F238E27FC236}">
                <a16:creationId xmlns:a16="http://schemas.microsoft.com/office/drawing/2014/main" id="{9160AC52-0858-4C88-99CF-D6FE71F857F5}"/>
              </a:ext>
            </a:extLst>
          </p:cNvPr>
          <p:cNvSpPr>
            <a:spLocks noGrp="1"/>
          </p:cNvSpPr>
          <p:nvPr>
            <p:ph type="title"/>
          </p:nvPr>
        </p:nvSpPr>
        <p:spPr/>
        <p:txBody>
          <a:bodyPr/>
          <a:lstStyle/>
          <a:p>
            <a:r>
              <a:rPr lang="en-IN" dirty="0"/>
              <a:t>What is Cucumber?</a:t>
            </a:r>
          </a:p>
        </p:txBody>
      </p:sp>
      <p:pic>
        <p:nvPicPr>
          <p:cNvPr id="7170" name="Picture 2" descr="Introduction to Cucumber Testing">
            <a:extLst>
              <a:ext uri="{FF2B5EF4-FFF2-40B4-BE49-F238E27FC236}">
                <a16:creationId xmlns:a16="http://schemas.microsoft.com/office/drawing/2014/main" id="{8C0351AA-5A4F-461D-96ED-EC40E8380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971800"/>
            <a:ext cx="4555812" cy="3542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22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60AC52-0858-4C88-99CF-D6FE71F857F5}"/>
              </a:ext>
            </a:extLst>
          </p:cNvPr>
          <p:cNvSpPr>
            <a:spLocks noGrp="1"/>
          </p:cNvSpPr>
          <p:nvPr>
            <p:ph type="title"/>
          </p:nvPr>
        </p:nvSpPr>
        <p:spPr/>
        <p:txBody>
          <a:bodyPr/>
          <a:lstStyle/>
          <a:p>
            <a:r>
              <a:rPr lang="en-IN" dirty="0"/>
              <a:t>What is Cucumber?</a:t>
            </a:r>
          </a:p>
        </p:txBody>
      </p:sp>
      <p:pic>
        <p:nvPicPr>
          <p:cNvPr id="7" name="Picture 6">
            <a:extLst>
              <a:ext uri="{FF2B5EF4-FFF2-40B4-BE49-F238E27FC236}">
                <a16:creationId xmlns:a16="http://schemas.microsoft.com/office/drawing/2014/main" id="{CB536E30-1B89-F672-0F6B-7EB7A65FB694}"/>
              </a:ext>
            </a:extLst>
          </p:cNvPr>
          <p:cNvPicPr>
            <a:picLocks noChangeAspect="1"/>
          </p:cNvPicPr>
          <p:nvPr/>
        </p:nvPicPr>
        <p:blipFill>
          <a:blip r:embed="rId2"/>
          <a:stretch>
            <a:fillRect/>
          </a:stretch>
        </p:blipFill>
        <p:spPr>
          <a:xfrm>
            <a:off x="150145" y="1796143"/>
            <a:ext cx="8985519" cy="4320367"/>
          </a:xfrm>
          <a:prstGeom prst="rect">
            <a:avLst/>
          </a:prstGeom>
        </p:spPr>
      </p:pic>
    </p:spTree>
    <p:extLst>
      <p:ext uri="{BB962C8B-B14F-4D97-AF65-F5344CB8AC3E}">
        <p14:creationId xmlns:p14="http://schemas.microsoft.com/office/powerpoint/2010/main" val="81203278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5A0248-8986-459C-ADA8-E6ADC97B948C}"/>
              </a:ext>
            </a:extLst>
          </p:cNvPr>
          <p:cNvSpPr>
            <a:spLocks noGrp="1"/>
          </p:cNvSpPr>
          <p:nvPr>
            <p:ph sz="quarter" idx="12"/>
          </p:nvPr>
        </p:nvSpPr>
        <p:spPr/>
        <p:txBody>
          <a:bodyPr/>
          <a:lstStyle/>
          <a:p>
            <a:r>
              <a:rPr lang="en-US" dirty="0"/>
              <a:t>Cucumber tool was originally written in the "Ruby" programming language. </a:t>
            </a:r>
          </a:p>
          <a:p>
            <a:r>
              <a:rPr lang="en-US" dirty="0"/>
              <a:t>It was exclusively used only for testing of Ruby as a complement to the </a:t>
            </a:r>
            <a:r>
              <a:rPr lang="en-US" dirty="0" err="1"/>
              <a:t>RSpec</a:t>
            </a:r>
            <a:r>
              <a:rPr lang="en-US" dirty="0"/>
              <a:t> BDD framework.</a:t>
            </a:r>
          </a:p>
          <a:p>
            <a:r>
              <a:rPr lang="en-US" dirty="0"/>
              <a:t>But now, Cucumber supports a variety of different programming languages including Java, JavaScript, PHP, Net, Python, Perl, etc. with various implementations. In Java, it supports native JUnit.</a:t>
            </a:r>
          </a:p>
          <a:p>
            <a:endParaRPr lang="en-US" dirty="0"/>
          </a:p>
          <a:p>
            <a:endParaRPr lang="en-IN" dirty="0"/>
          </a:p>
        </p:txBody>
      </p:sp>
      <p:sp>
        <p:nvSpPr>
          <p:cNvPr id="3" name="Title 2">
            <a:extLst>
              <a:ext uri="{FF2B5EF4-FFF2-40B4-BE49-F238E27FC236}">
                <a16:creationId xmlns:a16="http://schemas.microsoft.com/office/drawing/2014/main" id="{5FBB7626-F640-4A51-BA54-C43F4C82D9E0}"/>
              </a:ext>
            </a:extLst>
          </p:cNvPr>
          <p:cNvSpPr>
            <a:spLocks noGrp="1"/>
          </p:cNvSpPr>
          <p:nvPr>
            <p:ph type="title"/>
          </p:nvPr>
        </p:nvSpPr>
        <p:spPr/>
        <p:txBody>
          <a:bodyPr/>
          <a:lstStyle/>
          <a:p>
            <a:r>
              <a:rPr lang="en-US" dirty="0"/>
              <a:t>Which language is used in cucumber?</a:t>
            </a:r>
            <a:endParaRPr lang="en-IN" dirty="0"/>
          </a:p>
        </p:txBody>
      </p:sp>
    </p:spTree>
    <p:extLst>
      <p:ext uri="{BB962C8B-B14F-4D97-AF65-F5344CB8AC3E}">
        <p14:creationId xmlns:p14="http://schemas.microsoft.com/office/powerpoint/2010/main" val="14304051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BB7626-F640-4A51-BA54-C43F4C82D9E0}"/>
              </a:ext>
            </a:extLst>
          </p:cNvPr>
          <p:cNvSpPr>
            <a:spLocks noGrp="1"/>
          </p:cNvSpPr>
          <p:nvPr>
            <p:ph type="title"/>
          </p:nvPr>
        </p:nvSpPr>
        <p:spPr/>
        <p:txBody>
          <a:bodyPr/>
          <a:lstStyle/>
          <a:p>
            <a:r>
              <a:rPr lang="en-US" dirty="0"/>
              <a:t>Which language is used in cucumber?</a:t>
            </a:r>
            <a:endParaRPr lang="en-IN" dirty="0"/>
          </a:p>
        </p:txBody>
      </p:sp>
      <p:pic>
        <p:nvPicPr>
          <p:cNvPr id="4" name="Picture 3">
            <a:extLst>
              <a:ext uri="{FF2B5EF4-FFF2-40B4-BE49-F238E27FC236}">
                <a16:creationId xmlns:a16="http://schemas.microsoft.com/office/drawing/2014/main" id="{2EC1C2CF-34F1-4E0C-0EA8-8BEE2DD8C28F}"/>
              </a:ext>
            </a:extLst>
          </p:cNvPr>
          <p:cNvPicPr>
            <a:picLocks noChangeAspect="1"/>
          </p:cNvPicPr>
          <p:nvPr/>
        </p:nvPicPr>
        <p:blipFill>
          <a:blip r:embed="rId2"/>
          <a:stretch>
            <a:fillRect/>
          </a:stretch>
        </p:blipFill>
        <p:spPr>
          <a:xfrm>
            <a:off x="198751" y="1295400"/>
            <a:ext cx="8771380" cy="5143946"/>
          </a:xfrm>
          <a:prstGeom prst="rect">
            <a:avLst/>
          </a:prstGeom>
        </p:spPr>
      </p:pic>
    </p:spTree>
    <p:extLst>
      <p:ext uri="{BB962C8B-B14F-4D97-AF65-F5344CB8AC3E}">
        <p14:creationId xmlns:p14="http://schemas.microsoft.com/office/powerpoint/2010/main" val="18414120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BB7626-F640-4A51-BA54-C43F4C82D9E0}"/>
              </a:ext>
            </a:extLst>
          </p:cNvPr>
          <p:cNvSpPr>
            <a:spLocks noGrp="1"/>
          </p:cNvSpPr>
          <p:nvPr>
            <p:ph type="title"/>
          </p:nvPr>
        </p:nvSpPr>
        <p:spPr/>
        <p:txBody>
          <a:bodyPr/>
          <a:lstStyle/>
          <a:p>
            <a:r>
              <a:rPr lang="en-US" dirty="0"/>
              <a:t>Which language is used in cucumber?</a:t>
            </a:r>
            <a:endParaRPr lang="en-IN" dirty="0"/>
          </a:p>
        </p:txBody>
      </p:sp>
      <p:pic>
        <p:nvPicPr>
          <p:cNvPr id="2050" name="Picture 2">
            <a:extLst>
              <a:ext uri="{FF2B5EF4-FFF2-40B4-BE49-F238E27FC236}">
                <a16:creationId xmlns:a16="http://schemas.microsoft.com/office/drawing/2014/main" id="{AB8F1F66-2DCE-71F8-6734-A908179BA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286000"/>
            <a:ext cx="8334375"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476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fontScale="85000" lnSpcReduction="10000"/>
          </a:bodyPr>
          <a:lstStyle/>
          <a:p>
            <a:r>
              <a:rPr lang="en-US" dirty="0"/>
              <a:t>Ranorex Studio</a:t>
            </a:r>
          </a:p>
          <a:p>
            <a:r>
              <a:rPr lang="en-US" dirty="0"/>
              <a:t>Ranorex Studio is an all-in-one tool for automating functional UI tests, regression tests, data-driven tests and much more. </a:t>
            </a:r>
          </a:p>
          <a:p>
            <a:r>
              <a:rPr lang="en-US" dirty="0"/>
              <a:t>Ranorex Studio includes an easy to use click-and-go interface to automate tests for web, desktop, and mobile applications.</a:t>
            </a:r>
          </a:p>
          <a:p>
            <a:r>
              <a:rPr lang="en-US" dirty="0"/>
              <a:t>Features:</a:t>
            </a:r>
          </a:p>
          <a:p>
            <a:pPr lvl="1"/>
            <a:r>
              <a:rPr lang="en-US" dirty="0"/>
              <a:t>Functional UI and end-to-end testing on desktop, web, and mobile</a:t>
            </a:r>
          </a:p>
          <a:p>
            <a:pPr lvl="1"/>
            <a:r>
              <a:rPr lang="en-US" dirty="0"/>
              <a:t>Cross-browser testing</a:t>
            </a:r>
          </a:p>
          <a:p>
            <a:pPr lvl="1"/>
            <a:r>
              <a:rPr lang="en-US" dirty="0"/>
              <a:t>SAP, ERP, Delphi and legacy applications.</a:t>
            </a:r>
          </a:p>
          <a:p>
            <a:pPr lvl="1"/>
            <a:r>
              <a:rPr lang="en-US" dirty="0"/>
              <a:t>iOS and Android</a:t>
            </a:r>
          </a:p>
          <a:p>
            <a:pPr lvl="1"/>
            <a:r>
              <a:rPr lang="en-US" dirty="0"/>
              <a:t>Run tests locally or remotely, in parallel or distribute on a Selenium Grid</a:t>
            </a:r>
          </a:p>
          <a:p>
            <a:pPr lvl="1"/>
            <a:r>
              <a:rPr lang="en-US" dirty="0"/>
              <a:t>Robust reporting</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144255803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08005A-AFEC-4144-9B7D-8E5E59B61392}"/>
              </a:ext>
            </a:extLst>
          </p:cNvPr>
          <p:cNvSpPr>
            <a:spLocks noGrp="1"/>
          </p:cNvSpPr>
          <p:nvPr>
            <p:ph sz="quarter" idx="12"/>
          </p:nvPr>
        </p:nvSpPr>
        <p:spPr/>
        <p:txBody>
          <a:bodyPr/>
          <a:lstStyle/>
          <a:p>
            <a:r>
              <a:rPr lang="en-US" dirty="0"/>
              <a:t>Feature File</a:t>
            </a:r>
          </a:p>
          <a:p>
            <a:r>
              <a:rPr lang="en-US" dirty="0"/>
              <a:t>Features</a:t>
            </a:r>
          </a:p>
          <a:p>
            <a:r>
              <a:rPr lang="en-US" dirty="0"/>
              <a:t>Tags</a:t>
            </a:r>
          </a:p>
          <a:p>
            <a:r>
              <a:rPr lang="en-US" dirty="0"/>
              <a:t>Scenario</a:t>
            </a:r>
          </a:p>
          <a:p>
            <a:r>
              <a:rPr lang="en-US" dirty="0"/>
              <a:t>Gherkin Language</a:t>
            </a:r>
          </a:p>
          <a:p>
            <a:r>
              <a:rPr lang="en-US" dirty="0"/>
              <a:t>Step Definition</a:t>
            </a:r>
            <a:endParaRPr lang="en-IN" dirty="0"/>
          </a:p>
        </p:txBody>
      </p:sp>
      <p:sp>
        <p:nvSpPr>
          <p:cNvPr id="3" name="Title 2">
            <a:extLst>
              <a:ext uri="{FF2B5EF4-FFF2-40B4-BE49-F238E27FC236}">
                <a16:creationId xmlns:a16="http://schemas.microsoft.com/office/drawing/2014/main" id="{C67F06AD-C985-4600-80E6-CFB49256A379}"/>
              </a:ext>
            </a:extLst>
          </p:cNvPr>
          <p:cNvSpPr>
            <a:spLocks noGrp="1"/>
          </p:cNvSpPr>
          <p:nvPr>
            <p:ph type="title"/>
          </p:nvPr>
        </p:nvSpPr>
        <p:spPr/>
        <p:txBody>
          <a:bodyPr/>
          <a:lstStyle/>
          <a:p>
            <a:r>
              <a:rPr lang="en-IN" dirty="0"/>
              <a:t>Basic Terms of Cucumber</a:t>
            </a:r>
          </a:p>
        </p:txBody>
      </p:sp>
    </p:spTree>
    <p:extLst>
      <p:ext uri="{BB962C8B-B14F-4D97-AF65-F5344CB8AC3E}">
        <p14:creationId xmlns:p14="http://schemas.microsoft.com/office/powerpoint/2010/main" val="53870293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5FE177-EC45-43C2-9E6C-CE89BDD76606}"/>
              </a:ext>
            </a:extLst>
          </p:cNvPr>
          <p:cNvSpPr>
            <a:spLocks noGrp="1"/>
          </p:cNvSpPr>
          <p:nvPr>
            <p:ph sz="quarter" idx="12"/>
          </p:nvPr>
        </p:nvSpPr>
        <p:spPr/>
        <p:txBody>
          <a:bodyPr>
            <a:normAutofit fontScale="92500" lnSpcReduction="20000"/>
          </a:bodyPr>
          <a:lstStyle/>
          <a:p>
            <a:r>
              <a:rPr lang="en-US" dirty="0"/>
              <a:t>Cucumber test cases are written parallel with the code development of software. </a:t>
            </a:r>
          </a:p>
          <a:p>
            <a:r>
              <a:rPr lang="en-US" dirty="0"/>
              <a:t>These test cases are called step in a Gherkin Language.</a:t>
            </a:r>
          </a:p>
          <a:p>
            <a:r>
              <a:rPr lang="en-US" dirty="0"/>
              <a:t>Firstly, Cucumber tool reads the step written in a Gherkin or plain English text inside the feature file.</a:t>
            </a:r>
          </a:p>
          <a:p>
            <a:r>
              <a:rPr lang="en-US" dirty="0"/>
              <a:t>Now, it searches for the exact match of each step in the step definition file. When it finds its match, then executes the test case and provides the result as pass or fail.</a:t>
            </a:r>
          </a:p>
          <a:p>
            <a:r>
              <a:rPr lang="en-US" dirty="0"/>
              <a:t>The code of developed software must correspond with the BDD defined test scripts. </a:t>
            </a:r>
          </a:p>
          <a:p>
            <a:r>
              <a:rPr lang="en-US" dirty="0"/>
              <a:t>If it does not, then code refactoring will be required. The code gets freeze only after successful execution of defined test scripts.</a:t>
            </a:r>
            <a:endParaRPr lang="en-IN" dirty="0"/>
          </a:p>
        </p:txBody>
      </p:sp>
      <p:sp>
        <p:nvSpPr>
          <p:cNvPr id="3" name="Title 2">
            <a:extLst>
              <a:ext uri="{FF2B5EF4-FFF2-40B4-BE49-F238E27FC236}">
                <a16:creationId xmlns:a16="http://schemas.microsoft.com/office/drawing/2014/main" id="{61980B6A-9A19-4734-B046-C557BBB68A95}"/>
              </a:ext>
            </a:extLst>
          </p:cNvPr>
          <p:cNvSpPr>
            <a:spLocks noGrp="1"/>
          </p:cNvSpPr>
          <p:nvPr>
            <p:ph type="title"/>
          </p:nvPr>
        </p:nvSpPr>
        <p:spPr/>
        <p:txBody>
          <a:bodyPr/>
          <a:lstStyle/>
          <a:p>
            <a:r>
              <a:rPr lang="en-US" dirty="0"/>
              <a:t>How does Cucumber Testing Works?</a:t>
            </a:r>
            <a:endParaRPr lang="en-IN" dirty="0"/>
          </a:p>
        </p:txBody>
      </p:sp>
    </p:spTree>
    <p:extLst>
      <p:ext uri="{BB962C8B-B14F-4D97-AF65-F5344CB8AC3E}">
        <p14:creationId xmlns:p14="http://schemas.microsoft.com/office/powerpoint/2010/main" val="17800899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FED8ED-BBEA-48C3-B9F1-AA8E2BD95DF2}"/>
              </a:ext>
            </a:extLst>
          </p:cNvPr>
          <p:cNvSpPr>
            <a:spLocks noGrp="1"/>
          </p:cNvSpPr>
          <p:nvPr>
            <p:ph sz="quarter" idx="12"/>
          </p:nvPr>
        </p:nvSpPr>
        <p:spPr/>
        <p:txBody>
          <a:bodyPr>
            <a:normAutofit fontScale="92500" lnSpcReduction="10000"/>
          </a:bodyPr>
          <a:lstStyle/>
          <a:p>
            <a:r>
              <a:rPr lang="en-US" dirty="0"/>
              <a:t>The piece of code to be executed for testing may belong to different software tools like Selenium, Ruby on Rails, etc.</a:t>
            </a:r>
          </a:p>
          <a:p>
            <a:r>
              <a:rPr lang="en-US" dirty="0"/>
              <a:t>But cucumber supports almost all popular software platforms, and this is the reason behind Cucumber's popularity over other frameworks such as </a:t>
            </a:r>
            <a:r>
              <a:rPr lang="en-US" dirty="0" err="1"/>
              <a:t>JDave</a:t>
            </a:r>
            <a:r>
              <a:rPr lang="en-US" dirty="0"/>
              <a:t>, </a:t>
            </a:r>
            <a:r>
              <a:rPr lang="en-US" dirty="0" err="1"/>
              <a:t>Easyb</a:t>
            </a:r>
            <a:r>
              <a:rPr lang="en-US" dirty="0"/>
              <a:t>, </a:t>
            </a:r>
            <a:r>
              <a:rPr lang="en-US" dirty="0" err="1"/>
              <a:t>JBehave</a:t>
            </a:r>
            <a:r>
              <a:rPr lang="en-US" dirty="0"/>
              <a:t>, etc. </a:t>
            </a:r>
          </a:p>
          <a:p>
            <a:r>
              <a:rPr lang="en-US" dirty="0"/>
              <a:t>Some Cucumber supported tools are given below:</a:t>
            </a:r>
          </a:p>
          <a:p>
            <a:pPr lvl="1"/>
            <a:r>
              <a:rPr lang="en-US" dirty="0"/>
              <a:t>Ruby on Rails</a:t>
            </a:r>
          </a:p>
          <a:p>
            <a:pPr lvl="1"/>
            <a:r>
              <a:rPr lang="en-US" dirty="0"/>
              <a:t>Selenium</a:t>
            </a:r>
          </a:p>
          <a:p>
            <a:pPr lvl="1"/>
            <a:r>
              <a:rPr lang="en-US" dirty="0" err="1"/>
              <a:t>PicoContainer</a:t>
            </a:r>
            <a:endParaRPr lang="en-US" dirty="0"/>
          </a:p>
          <a:p>
            <a:pPr lvl="1"/>
            <a:r>
              <a:rPr lang="en-US" dirty="0"/>
              <a:t>Spring Framework</a:t>
            </a:r>
          </a:p>
          <a:p>
            <a:pPr lvl="1"/>
            <a:r>
              <a:rPr lang="en-US" dirty="0" err="1"/>
              <a:t>Watir</a:t>
            </a:r>
            <a:endParaRPr lang="en-IN" dirty="0"/>
          </a:p>
        </p:txBody>
      </p:sp>
      <p:sp>
        <p:nvSpPr>
          <p:cNvPr id="3" name="Title 2">
            <a:extLst>
              <a:ext uri="{FF2B5EF4-FFF2-40B4-BE49-F238E27FC236}">
                <a16:creationId xmlns:a16="http://schemas.microsoft.com/office/drawing/2014/main" id="{8F8FA7BD-6AAB-40BE-BA25-C1B6C153E3F6}"/>
              </a:ext>
            </a:extLst>
          </p:cNvPr>
          <p:cNvSpPr>
            <a:spLocks noGrp="1"/>
          </p:cNvSpPr>
          <p:nvPr>
            <p:ph type="title"/>
          </p:nvPr>
        </p:nvSpPr>
        <p:spPr/>
        <p:txBody>
          <a:bodyPr/>
          <a:lstStyle/>
          <a:p>
            <a:r>
              <a:rPr lang="en-US" dirty="0"/>
              <a:t>Software tools supported by Cucumber</a:t>
            </a:r>
            <a:endParaRPr lang="en-IN" dirty="0"/>
          </a:p>
        </p:txBody>
      </p:sp>
    </p:spTree>
    <p:extLst>
      <p:ext uri="{BB962C8B-B14F-4D97-AF65-F5344CB8AC3E}">
        <p14:creationId xmlns:p14="http://schemas.microsoft.com/office/powerpoint/2010/main" val="23603084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8FA7BD-6AAB-40BE-BA25-C1B6C153E3F6}"/>
              </a:ext>
            </a:extLst>
          </p:cNvPr>
          <p:cNvSpPr>
            <a:spLocks noGrp="1"/>
          </p:cNvSpPr>
          <p:nvPr>
            <p:ph type="title"/>
          </p:nvPr>
        </p:nvSpPr>
        <p:spPr/>
        <p:txBody>
          <a:bodyPr/>
          <a:lstStyle/>
          <a:p>
            <a:r>
              <a:rPr lang="en-US" dirty="0"/>
              <a:t>Difference between Cucumber and Selenium</a:t>
            </a:r>
            <a:endParaRPr lang="en-IN" dirty="0"/>
          </a:p>
        </p:txBody>
      </p:sp>
      <p:graphicFrame>
        <p:nvGraphicFramePr>
          <p:cNvPr id="7" name="Table 6">
            <a:extLst>
              <a:ext uri="{FF2B5EF4-FFF2-40B4-BE49-F238E27FC236}">
                <a16:creationId xmlns:a16="http://schemas.microsoft.com/office/drawing/2014/main" id="{298B144B-8F7D-4E84-B48D-A46ED6F4FDFA}"/>
              </a:ext>
            </a:extLst>
          </p:cNvPr>
          <p:cNvGraphicFramePr>
            <a:graphicFrameLocks noGrp="1"/>
          </p:cNvGraphicFramePr>
          <p:nvPr>
            <p:extLst>
              <p:ext uri="{D42A27DB-BD31-4B8C-83A1-F6EECF244321}">
                <p14:modId xmlns:p14="http://schemas.microsoft.com/office/powerpoint/2010/main" val="292209498"/>
              </p:ext>
            </p:extLst>
          </p:nvPr>
        </p:nvGraphicFramePr>
        <p:xfrm>
          <a:off x="304800" y="1295400"/>
          <a:ext cx="8686800" cy="5274398"/>
        </p:xfrm>
        <a:graphic>
          <a:graphicData uri="http://schemas.openxmlformats.org/drawingml/2006/table">
            <a:tbl>
              <a:tblPr/>
              <a:tblGrid>
                <a:gridCol w="4343400">
                  <a:extLst>
                    <a:ext uri="{9D8B030D-6E8A-4147-A177-3AD203B41FA5}">
                      <a16:colId xmlns:a16="http://schemas.microsoft.com/office/drawing/2014/main" val="1403219631"/>
                    </a:ext>
                  </a:extLst>
                </a:gridCol>
                <a:gridCol w="4343400">
                  <a:extLst>
                    <a:ext uri="{9D8B030D-6E8A-4147-A177-3AD203B41FA5}">
                      <a16:colId xmlns:a16="http://schemas.microsoft.com/office/drawing/2014/main" val="3561492544"/>
                    </a:ext>
                  </a:extLst>
                </a:gridCol>
              </a:tblGrid>
              <a:tr h="277869">
                <a:tc>
                  <a:txBody>
                    <a:bodyPr/>
                    <a:lstStyle/>
                    <a:p>
                      <a:pPr algn="l" fontAlgn="t"/>
                      <a:r>
                        <a:rPr lang="en-IN" sz="1600">
                          <a:solidFill>
                            <a:srgbClr val="000000"/>
                          </a:solidFill>
                          <a:effectLst/>
                          <a:latin typeface="times new roman" panose="02020603050405020304" pitchFamily="18" charset="0"/>
                        </a:rPr>
                        <a:t>Cucumber</a:t>
                      </a:r>
                    </a:p>
                  </a:txBody>
                  <a:tcPr marL="51506" marR="51506" marT="51506" marB="51506">
                    <a:lnL w="7620" cap="flat" cmpd="sng" algn="ctr">
                      <a:solidFill>
                        <a:srgbClr val="389876"/>
                      </a:solidFill>
                      <a:prstDash val="solid"/>
                      <a:round/>
                      <a:headEnd type="none" w="med" len="med"/>
                      <a:tailEnd type="none" w="med" len="med"/>
                    </a:lnL>
                    <a:lnR w="7620" cap="flat" cmpd="sng" algn="ctr">
                      <a:solidFill>
                        <a:srgbClr val="389876"/>
                      </a:solidFill>
                      <a:prstDash val="solid"/>
                      <a:round/>
                      <a:headEnd type="none" w="med" len="med"/>
                      <a:tailEnd type="none" w="med" len="med"/>
                    </a:lnR>
                    <a:lnT w="7620" cap="flat" cmpd="sng" algn="ctr">
                      <a:solidFill>
                        <a:srgbClr val="38987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Selenium</a:t>
                      </a:r>
                    </a:p>
                  </a:txBody>
                  <a:tcPr marL="51506" marR="51506" marT="51506" marB="51506">
                    <a:lnL w="7620" cap="flat" cmpd="sng" algn="ctr">
                      <a:solidFill>
                        <a:srgbClr val="389876"/>
                      </a:solidFill>
                      <a:prstDash val="solid"/>
                      <a:round/>
                      <a:headEnd type="none" w="med" len="med"/>
                      <a:tailEnd type="none" w="med" len="med"/>
                    </a:lnL>
                    <a:lnR w="7620" cap="flat" cmpd="sng" algn="ctr">
                      <a:solidFill>
                        <a:srgbClr val="389876"/>
                      </a:solidFill>
                      <a:prstDash val="solid"/>
                      <a:round/>
                      <a:headEnd type="none" w="med" len="med"/>
                      <a:tailEnd type="none" w="med" len="med"/>
                    </a:lnR>
                    <a:lnT w="7620" cap="flat" cmpd="sng" algn="ctr">
                      <a:solidFill>
                        <a:srgbClr val="38987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877008437"/>
                  </a:ext>
                </a:extLst>
              </a:tr>
              <a:tr h="907706">
                <a:tc>
                  <a:txBody>
                    <a:bodyPr/>
                    <a:lstStyle/>
                    <a:p>
                      <a:pPr algn="just" fontAlgn="t"/>
                      <a:r>
                        <a:rPr lang="en-US" sz="1600">
                          <a:solidFill>
                            <a:srgbClr val="333333"/>
                          </a:solidFill>
                          <a:effectLst/>
                          <a:latin typeface="inter-regular"/>
                        </a:rPr>
                        <a:t>It is a </a:t>
                      </a:r>
                      <a:r>
                        <a:rPr lang="en-US" sz="1600" b="1">
                          <a:solidFill>
                            <a:srgbClr val="333333"/>
                          </a:solidFill>
                          <a:effectLst/>
                          <a:latin typeface="inter-bold"/>
                        </a:rPr>
                        <a:t>Behavior Driven Development</a:t>
                      </a:r>
                      <a:r>
                        <a:rPr lang="en-US" sz="1600">
                          <a:solidFill>
                            <a:srgbClr val="333333"/>
                          </a:solidFill>
                          <a:effectLst/>
                          <a:latin typeface="inter-regular"/>
                        </a:rPr>
                        <a:t> tool used to develop test cases for the behavior of software's functionality.</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It is an automated testing tool.</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449044645"/>
                  </a:ext>
                </a:extLst>
              </a:tr>
              <a:tr h="574263">
                <a:tc>
                  <a:txBody>
                    <a:bodyPr/>
                    <a:lstStyle/>
                    <a:p>
                      <a:pPr algn="just" fontAlgn="t"/>
                      <a:r>
                        <a:rPr lang="en-US" sz="1600">
                          <a:solidFill>
                            <a:srgbClr val="333333"/>
                          </a:solidFill>
                          <a:effectLst/>
                          <a:latin typeface="inter-regular"/>
                        </a:rPr>
                        <a:t>Cucumber is a free or open-source BDD (Behavior Driven Development) tool.</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Selenium is also a free or open-source testing tool.</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89741042"/>
                  </a:ext>
                </a:extLst>
              </a:tr>
              <a:tr h="574263">
                <a:tc>
                  <a:txBody>
                    <a:bodyPr/>
                    <a:lstStyle/>
                    <a:p>
                      <a:pPr algn="just" fontAlgn="t"/>
                      <a:r>
                        <a:rPr lang="en-US" sz="1600">
                          <a:solidFill>
                            <a:srgbClr val="333333"/>
                          </a:solidFill>
                          <a:effectLst/>
                          <a:latin typeface="inter-regular"/>
                        </a:rPr>
                        <a:t>Cucumber is a BDD supported tool.</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Selenium is a both Functional and Performance (Selenium Grid) testing tool.</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31287896"/>
                  </a:ext>
                </a:extLst>
              </a:tr>
              <a:tr h="574263">
                <a:tc>
                  <a:txBody>
                    <a:bodyPr/>
                    <a:lstStyle/>
                    <a:p>
                      <a:pPr algn="just" fontAlgn="t"/>
                      <a:r>
                        <a:rPr lang="en-US" sz="1600">
                          <a:solidFill>
                            <a:srgbClr val="333333"/>
                          </a:solidFill>
                          <a:effectLst/>
                          <a:latin typeface="inter-regular"/>
                        </a:rPr>
                        <a:t>Cucumber framework supports many languages, such as Java, Scala, Groovy, etc. beyond Ruby.</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Selenium also supports many languages, such as Java, .Net, etc.</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94089456"/>
                  </a:ext>
                </a:extLst>
              </a:tr>
              <a:tr h="740984">
                <a:tc>
                  <a:txBody>
                    <a:bodyPr/>
                    <a:lstStyle/>
                    <a:p>
                      <a:pPr algn="just" fontAlgn="t"/>
                      <a:r>
                        <a:rPr lang="en-US" sz="1600">
                          <a:solidFill>
                            <a:srgbClr val="333333"/>
                          </a:solidFill>
                          <a:effectLst/>
                          <a:latin typeface="inter-regular"/>
                        </a:rPr>
                        <a:t>Cucumber includes both testers and developers to write automation steps.</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Like Cucumber, Selenium also includes both testers and developers to write automation steps.</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592764340"/>
                  </a:ext>
                </a:extLst>
              </a:tr>
              <a:tr h="574263">
                <a:tc>
                  <a:txBody>
                    <a:bodyPr/>
                    <a:lstStyle/>
                    <a:p>
                      <a:pPr algn="just" fontAlgn="t"/>
                      <a:r>
                        <a:rPr lang="en-US" sz="1600">
                          <a:solidFill>
                            <a:srgbClr val="333333"/>
                          </a:solidFill>
                          <a:effectLst/>
                          <a:latin typeface="inter-regular"/>
                        </a:rPr>
                        <a:t>Cucumber is used to test only web applications.</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Like Cucumber, Selenium also used to test only web applications.</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10737643"/>
                  </a:ext>
                </a:extLst>
              </a:tr>
              <a:tr h="574263">
                <a:tc>
                  <a:txBody>
                    <a:bodyPr/>
                    <a:lstStyle/>
                    <a:p>
                      <a:pPr algn="just" fontAlgn="t"/>
                      <a:r>
                        <a:rPr lang="en-US" sz="1600">
                          <a:solidFill>
                            <a:srgbClr val="333333"/>
                          </a:solidFill>
                          <a:effectLst/>
                          <a:latin typeface="inter-regular"/>
                        </a:rPr>
                        <a:t>Cucumber testing is less reliable as compared to Selenium and QTP.</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The process of Selenium makes testing more reliable and dependable.</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72876284"/>
                  </a:ext>
                </a:extLst>
              </a:tr>
              <a:tr h="407541">
                <a:tc>
                  <a:txBody>
                    <a:bodyPr/>
                    <a:lstStyle/>
                    <a:p>
                      <a:pPr algn="just" fontAlgn="t"/>
                      <a:r>
                        <a:rPr lang="en-US" sz="1600">
                          <a:solidFill>
                            <a:srgbClr val="333333"/>
                          </a:solidFill>
                          <a:effectLst/>
                          <a:latin typeface="inter-regular"/>
                        </a:rPr>
                        <a:t>Cucumber works very fast in Plugin.</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dirty="0">
                          <a:solidFill>
                            <a:srgbClr val="333333"/>
                          </a:solidFill>
                          <a:effectLst/>
                          <a:latin typeface="inter-regular"/>
                        </a:rPr>
                        <a:t>Selenium works slower in Plugin than Cucumber.</a:t>
                      </a:r>
                    </a:p>
                  </a:txBody>
                  <a:tcPr marL="34337" marR="34337" marT="34337" marB="3433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71776290"/>
                  </a:ext>
                </a:extLst>
              </a:tr>
            </a:tbl>
          </a:graphicData>
        </a:graphic>
      </p:graphicFrame>
    </p:spTree>
    <p:extLst>
      <p:ext uri="{BB962C8B-B14F-4D97-AF65-F5344CB8AC3E}">
        <p14:creationId xmlns:p14="http://schemas.microsoft.com/office/powerpoint/2010/main" val="49540508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76DFFA-3B9E-4088-8F67-9CE03F433A97}"/>
              </a:ext>
            </a:extLst>
          </p:cNvPr>
          <p:cNvSpPr>
            <a:spLocks noGrp="1"/>
          </p:cNvSpPr>
          <p:nvPr>
            <p:ph sz="quarter" idx="12"/>
          </p:nvPr>
        </p:nvSpPr>
        <p:spPr>
          <a:xfrm>
            <a:off x="457201" y="1381125"/>
            <a:ext cx="8228012" cy="3876675"/>
          </a:xfrm>
        </p:spPr>
        <p:txBody>
          <a:bodyPr>
            <a:normAutofit/>
          </a:bodyPr>
          <a:lstStyle/>
          <a:p>
            <a:r>
              <a:rPr lang="en-US" dirty="0"/>
              <a:t>The feature file is the essential segment of cucumber tool, which is used to write acceptance steps for automation testing. </a:t>
            </a:r>
          </a:p>
          <a:p>
            <a:r>
              <a:rPr lang="en-US" dirty="0"/>
              <a:t>Acceptance steps generally follow the application specification.</a:t>
            </a:r>
          </a:p>
          <a:p>
            <a:pPr lvl="1"/>
            <a:r>
              <a:rPr lang="en-US" dirty="0"/>
              <a:t>A feature file is usually a common file which stores feature, scenarios, and feature description to be tested.</a:t>
            </a:r>
          </a:p>
          <a:p>
            <a:pPr lvl="1"/>
            <a:r>
              <a:rPr lang="en-US" dirty="0"/>
              <a:t>The feature file is an entry point, to write the cucumber tests and used as a live document at the time of testing.</a:t>
            </a:r>
            <a:endParaRPr lang="en-IN" dirty="0"/>
          </a:p>
        </p:txBody>
      </p:sp>
      <p:sp>
        <p:nvSpPr>
          <p:cNvPr id="3" name="Title 2">
            <a:extLst>
              <a:ext uri="{FF2B5EF4-FFF2-40B4-BE49-F238E27FC236}">
                <a16:creationId xmlns:a16="http://schemas.microsoft.com/office/drawing/2014/main" id="{6F3C077C-1338-46B0-9929-2CE132BE0E71}"/>
              </a:ext>
            </a:extLst>
          </p:cNvPr>
          <p:cNvSpPr>
            <a:spLocks noGrp="1"/>
          </p:cNvSpPr>
          <p:nvPr>
            <p:ph type="title"/>
          </p:nvPr>
        </p:nvSpPr>
        <p:spPr/>
        <p:txBody>
          <a:bodyPr/>
          <a:lstStyle/>
          <a:p>
            <a:r>
              <a:rPr lang="en-US" dirty="0"/>
              <a:t>Feature File in Cucumber Testing</a:t>
            </a:r>
            <a:endParaRPr lang="en-IN" dirty="0"/>
          </a:p>
        </p:txBody>
      </p:sp>
      <p:pic>
        <p:nvPicPr>
          <p:cNvPr id="3074" name="Picture 2" descr="Feature File in Cucumber Testing">
            <a:extLst>
              <a:ext uri="{FF2B5EF4-FFF2-40B4-BE49-F238E27FC236}">
                <a16:creationId xmlns:a16="http://schemas.microsoft.com/office/drawing/2014/main" id="{B4682B8F-1C69-4486-B8B9-8FB7110C0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162213"/>
            <a:ext cx="30480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4612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28562-77DC-41F2-9C41-D330800A4DF4}"/>
              </a:ext>
            </a:extLst>
          </p:cNvPr>
          <p:cNvSpPr>
            <a:spLocks noGrp="1"/>
          </p:cNvSpPr>
          <p:nvPr>
            <p:ph type="title"/>
          </p:nvPr>
        </p:nvSpPr>
        <p:spPr/>
        <p:txBody>
          <a:bodyPr/>
          <a:lstStyle/>
          <a:p>
            <a:r>
              <a:rPr lang="en-IN" dirty="0"/>
              <a:t>Behavioural  Driven Design</a:t>
            </a:r>
          </a:p>
        </p:txBody>
      </p:sp>
      <p:pic>
        <p:nvPicPr>
          <p:cNvPr id="2050" name="Picture 2" descr="Behavior Driven Development">
            <a:extLst>
              <a:ext uri="{FF2B5EF4-FFF2-40B4-BE49-F238E27FC236}">
                <a16:creationId xmlns:a16="http://schemas.microsoft.com/office/drawing/2014/main" id="{AF2725A9-71A1-4825-BF4D-E428F7640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38417"/>
            <a:ext cx="66094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5802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0CD98-88B2-407C-8C91-8E7E19C186B5}"/>
              </a:ext>
            </a:extLst>
          </p:cNvPr>
          <p:cNvSpPr>
            <a:spLocks noGrp="1"/>
          </p:cNvSpPr>
          <p:nvPr>
            <p:ph sz="quarter" idx="12"/>
          </p:nvPr>
        </p:nvSpPr>
        <p:spPr>
          <a:xfrm>
            <a:off x="457201" y="1381124"/>
            <a:ext cx="8228012" cy="5172075"/>
          </a:xfrm>
        </p:spPr>
        <p:txBody>
          <a:bodyPr>
            <a:normAutofit fontScale="92500" lnSpcReduction="10000"/>
          </a:bodyPr>
          <a:lstStyle/>
          <a:p>
            <a:r>
              <a:rPr lang="en-US" dirty="0"/>
              <a:t>Feature: Login Function</a:t>
            </a:r>
          </a:p>
          <a:p>
            <a:pPr lvl="1"/>
            <a:r>
              <a:rPr lang="en-US" dirty="0"/>
              <a:t>To enter in the System  </a:t>
            </a:r>
          </a:p>
          <a:p>
            <a:pPr lvl="1"/>
            <a:r>
              <a:rPr lang="en-US" dirty="0"/>
              <a:t>User must be able to </a:t>
            </a:r>
          </a:p>
          <a:p>
            <a:pPr lvl="1"/>
            <a:r>
              <a:rPr lang="en-US" dirty="0"/>
              <a:t>Access software when login is successful </a:t>
            </a:r>
          </a:p>
          <a:p>
            <a:r>
              <a:rPr lang="en-US" dirty="0"/>
              <a:t>Scenario: Login</a:t>
            </a:r>
          </a:p>
          <a:p>
            <a:pPr lvl="1"/>
            <a:r>
              <a:rPr lang="en-US" dirty="0"/>
              <a:t>Given User has its Email  </a:t>
            </a:r>
          </a:p>
          <a:p>
            <a:pPr lvl="1"/>
            <a:r>
              <a:rPr lang="en-US" dirty="0"/>
              <a:t>And Password  </a:t>
            </a:r>
          </a:p>
          <a:p>
            <a:pPr lvl="1"/>
            <a:r>
              <a:rPr lang="en-US" dirty="0"/>
              <a:t>When User enters the correct Email and Password  </a:t>
            </a:r>
          </a:p>
          <a:p>
            <a:pPr lvl="1"/>
            <a:r>
              <a:rPr lang="en-US" dirty="0"/>
              <a:t>Then It should be logged in</a:t>
            </a:r>
          </a:p>
          <a:p>
            <a:r>
              <a:rPr lang="en-US" dirty="0"/>
              <a:t>Scenario: Unsuccessful Login</a:t>
            </a:r>
          </a:p>
          <a:p>
            <a:pPr lvl="1"/>
            <a:r>
              <a:rPr lang="en-US" dirty="0"/>
              <a:t>When User enters either wrong Email or Password  </a:t>
            </a:r>
          </a:p>
          <a:p>
            <a:pPr lvl="1"/>
            <a:r>
              <a:rPr lang="en-US" dirty="0"/>
              <a:t>Then It should be reverse back on the login page with an error message</a:t>
            </a:r>
            <a:endParaRPr lang="en-IN" dirty="0"/>
          </a:p>
        </p:txBody>
      </p:sp>
      <p:sp>
        <p:nvSpPr>
          <p:cNvPr id="3" name="Title 2">
            <a:extLst>
              <a:ext uri="{FF2B5EF4-FFF2-40B4-BE49-F238E27FC236}">
                <a16:creationId xmlns:a16="http://schemas.microsoft.com/office/drawing/2014/main" id="{EA928562-77DC-41F2-9C41-D330800A4DF4}"/>
              </a:ext>
            </a:extLst>
          </p:cNvPr>
          <p:cNvSpPr>
            <a:spLocks noGrp="1"/>
          </p:cNvSpPr>
          <p:nvPr>
            <p:ph type="title"/>
          </p:nvPr>
        </p:nvSpPr>
        <p:spPr/>
        <p:txBody>
          <a:bodyPr/>
          <a:lstStyle/>
          <a:p>
            <a:r>
              <a:rPr lang="en-IN" dirty="0"/>
              <a:t>Behavioural  Driven Design</a:t>
            </a:r>
          </a:p>
        </p:txBody>
      </p:sp>
    </p:spTree>
    <p:extLst>
      <p:ext uri="{BB962C8B-B14F-4D97-AF65-F5344CB8AC3E}">
        <p14:creationId xmlns:p14="http://schemas.microsoft.com/office/powerpoint/2010/main" val="25484198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2045A8-09B1-4277-96F7-87AA579C7B21}"/>
              </a:ext>
            </a:extLst>
          </p:cNvPr>
          <p:cNvSpPr>
            <a:spLocks noGrp="1"/>
          </p:cNvSpPr>
          <p:nvPr>
            <p:ph type="title"/>
          </p:nvPr>
        </p:nvSpPr>
        <p:spPr/>
        <p:txBody>
          <a:bodyPr/>
          <a:lstStyle/>
          <a:p>
            <a:r>
              <a:rPr lang="en-IN" dirty="0"/>
              <a:t>BDD Table</a:t>
            </a:r>
          </a:p>
        </p:txBody>
      </p:sp>
      <p:pic>
        <p:nvPicPr>
          <p:cNvPr id="4098" name="Picture 2" descr="Feature File in Cucumber Testing">
            <a:extLst>
              <a:ext uri="{FF2B5EF4-FFF2-40B4-BE49-F238E27FC236}">
                <a16:creationId xmlns:a16="http://schemas.microsoft.com/office/drawing/2014/main" id="{18BFD90F-E2BC-45A9-8CCF-5EEA733D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676400"/>
            <a:ext cx="82677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37698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0601B-84FC-410A-8827-37B73FFF1F5D}"/>
              </a:ext>
            </a:extLst>
          </p:cNvPr>
          <p:cNvSpPr>
            <a:spLocks noGrp="1"/>
          </p:cNvSpPr>
          <p:nvPr>
            <p:ph type="title"/>
          </p:nvPr>
        </p:nvSpPr>
        <p:spPr/>
        <p:txBody>
          <a:bodyPr/>
          <a:lstStyle/>
          <a:p>
            <a:r>
              <a:rPr lang="en-US" dirty="0"/>
              <a:t>Feature file with Multiple Scenario</a:t>
            </a:r>
            <a:endParaRPr lang="en-IN" dirty="0"/>
          </a:p>
        </p:txBody>
      </p:sp>
      <p:pic>
        <p:nvPicPr>
          <p:cNvPr id="5122" name="Picture 2" descr="Feature File in Cucumber Testing">
            <a:extLst>
              <a:ext uri="{FF2B5EF4-FFF2-40B4-BE49-F238E27FC236}">
                <a16:creationId xmlns:a16="http://schemas.microsoft.com/office/drawing/2014/main" id="{295D3A67-314E-479E-BA2B-EC29ADA81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0"/>
            <a:ext cx="4572000" cy="497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5045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0601B-84FC-410A-8827-37B73FFF1F5D}"/>
              </a:ext>
            </a:extLst>
          </p:cNvPr>
          <p:cNvSpPr>
            <a:spLocks noGrp="1"/>
          </p:cNvSpPr>
          <p:nvPr>
            <p:ph type="title"/>
          </p:nvPr>
        </p:nvSpPr>
        <p:spPr/>
        <p:txBody>
          <a:bodyPr/>
          <a:lstStyle/>
          <a:p>
            <a:r>
              <a:rPr lang="en-US" dirty="0"/>
              <a:t>Gherkin Language</a:t>
            </a:r>
            <a:endParaRPr lang="en-IN" dirty="0"/>
          </a:p>
        </p:txBody>
      </p:sp>
      <p:pic>
        <p:nvPicPr>
          <p:cNvPr id="10242" name="Picture 2" descr="Gherkin Language">
            <a:extLst>
              <a:ext uri="{FF2B5EF4-FFF2-40B4-BE49-F238E27FC236}">
                <a16:creationId xmlns:a16="http://schemas.microsoft.com/office/drawing/2014/main" id="{F03B62B0-78D9-4071-817B-FD6382430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82478"/>
            <a:ext cx="538162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498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Selenium IDE</a:t>
            </a:r>
          </a:p>
          <a:p>
            <a:r>
              <a:rPr lang="en-IN" dirty="0"/>
              <a:t>Locators</a:t>
            </a:r>
          </a:p>
          <a:p>
            <a:r>
              <a:rPr lang="en-IN" dirty="0"/>
              <a:t>Selenium Web Driver</a:t>
            </a:r>
          </a:p>
          <a:p>
            <a:r>
              <a:rPr lang="en-IN" dirty="0"/>
              <a:t>Architecture</a:t>
            </a:r>
            <a:endParaRPr lang="en-IN" sz="2000" dirty="0"/>
          </a:p>
          <a:p>
            <a:r>
              <a:rPr lang="en-IN" dirty="0"/>
              <a:t>Design Patterns</a:t>
            </a:r>
          </a:p>
          <a:p>
            <a:r>
              <a:rPr lang="en-IN" dirty="0"/>
              <a:t>Finding Elements</a:t>
            </a:r>
          </a:p>
          <a:p>
            <a:r>
              <a:rPr lang="en-IN" dirty="0"/>
              <a:t>Working with GUI Controls</a:t>
            </a:r>
          </a:p>
          <a:p>
            <a:r>
              <a:rPr lang="en-IN" dirty="0" err="1"/>
              <a:t>TestNG</a:t>
            </a:r>
            <a:endParaRPr lang="en-IN" dirty="0"/>
          </a:p>
          <a:p>
            <a:r>
              <a:rPr lang="en-IN" dirty="0"/>
              <a:t>Selenium Grid</a:t>
            </a:r>
          </a:p>
          <a:p>
            <a:r>
              <a:rPr lang="en-IN" dirty="0"/>
              <a:t>ANT</a:t>
            </a:r>
          </a:p>
          <a:p>
            <a:r>
              <a:rPr lang="en-IN" dirty="0"/>
              <a:t>Jenkins Integration</a:t>
            </a:r>
          </a:p>
        </p:txBody>
      </p:sp>
      <p:sp>
        <p:nvSpPr>
          <p:cNvPr id="3" name="Title 2"/>
          <p:cNvSpPr>
            <a:spLocks noGrp="1"/>
          </p:cNvSpPr>
          <p:nvPr>
            <p:ph type="title"/>
          </p:nvPr>
        </p:nvSpPr>
        <p:spPr/>
        <p:txBody>
          <a:bodyPr/>
          <a:lstStyle/>
          <a:p>
            <a:r>
              <a:rPr lang="en-IN" dirty="0"/>
              <a:t>Selenium Goals</a:t>
            </a:r>
          </a:p>
        </p:txBody>
      </p:sp>
    </p:spTree>
    <p:extLst>
      <p:ext uri="{BB962C8B-B14F-4D97-AF65-F5344CB8AC3E}">
        <p14:creationId xmlns:p14="http://schemas.microsoft.com/office/powerpoint/2010/main" val="1006435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a:bodyPr>
          <a:lstStyle/>
          <a:p>
            <a:r>
              <a:rPr lang="en-US" dirty="0"/>
              <a:t>Kobiton</a:t>
            </a:r>
          </a:p>
          <a:p>
            <a:r>
              <a:rPr lang="en-US" dirty="0" err="1"/>
              <a:t>Kobiton’s</a:t>
            </a:r>
            <a:r>
              <a:rPr lang="en-US" dirty="0"/>
              <a:t> mobile device testing platform offers script-based and </a:t>
            </a:r>
            <a:r>
              <a:rPr lang="en-US" dirty="0" err="1"/>
              <a:t>scriptless</a:t>
            </a:r>
            <a:r>
              <a:rPr lang="en-US" dirty="0"/>
              <a:t> test automation capabilities.</a:t>
            </a:r>
          </a:p>
          <a:p>
            <a:r>
              <a:rPr lang="en-US" dirty="0"/>
              <a:t>Users can create manual tests that can be re-run automatically across a variety of real devices. </a:t>
            </a:r>
          </a:p>
          <a:p>
            <a:r>
              <a:rPr lang="en-US" dirty="0"/>
              <a:t>Kobiton fully supports test automation frameworks such as Appium, Espresso and </a:t>
            </a:r>
            <a:r>
              <a:rPr lang="en-US" dirty="0" err="1"/>
              <a:t>XCTest</a:t>
            </a:r>
            <a:r>
              <a:rPr lang="en-US" dirty="0"/>
              <a:t>, while offering its own </a:t>
            </a:r>
            <a:r>
              <a:rPr lang="en-US" dirty="0" err="1"/>
              <a:t>scriptless</a:t>
            </a:r>
            <a:r>
              <a:rPr lang="en-US" dirty="0"/>
              <a:t> test automation through their NOVA AI.</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114627843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723F9C-2945-45C1-BABB-95CE9706E8C1}"/>
              </a:ext>
            </a:extLst>
          </p:cNvPr>
          <p:cNvSpPr>
            <a:spLocks noGrp="1"/>
          </p:cNvSpPr>
          <p:nvPr>
            <p:ph sz="quarter" idx="12"/>
          </p:nvPr>
        </p:nvSpPr>
        <p:spPr/>
        <p:txBody>
          <a:bodyPr/>
          <a:lstStyle/>
          <a:p>
            <a:r>
              <a:rPr lang="en-IN" dirty="0"/>
              <a:t>https://cucumber.github.io/cucumber-eclipse/update-site</a:t>
            </a:r>
          </a:p>
        </p:txBody>
      </p:sp>
      <p:sp>
        <p:nvSpPr>
          <p:cNvPr id="3" name="Title 2">
            <a:extLst>
              <a:ext uri="{FF2B5EF4-FFF2-40B4-BE49-F238E27FC236}">
                <a16:creationId xmlns:a16="http://schemas.microsoft.com/office/drawing/2014/main" id="{81BA0172-D5B1-43FE-8508-88E1964049E5}"/>
              </a:ext>
            </a:extLst>
          </p:cNvPr>
          <p:cNvSpPr>
            <a:spLocks noGrp="1"/>
          </p:cNvSpPr>
          <p:nvPr>
            <p:ph type="title"/>
          </p:nvPr>
        </p:nvSpPr>
        <p:spPr/>
        <p:txBody>
          <a:bodyPr/>
          <a:lstStyle/>
          <a:p>
            <a:r>
              <a:rPr lang="en-IN" i="1" dirty="0"/>
              <a:t>Install cucumber eclipse plugin </a:t>
            </a:r>
          </a:p>
        </p:txBody>
      </p:sp>
    </p:spTree>
    <p:extLst>
      <p:ext uri="{BB962C8B-B14F-4D97-AF65-F5344CB8AC3E}">
        <p14:creationId xmlns:p14="http://schemas.microsoft.com/office/powerpoint/2010/main" val="2323184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E66C61-E3A1-4E0F-9D26-77892FC42EA2}"/>
              </a:ext>
            </a:extLst>
          </p:cNvPr>
          <p:cNvSpPr>
            <a:spLocks noGrp="1"/>
          </p:cNvSpPr>
          <p:nvPr>
            <p:ph sz="quarter" idx="12"/>
          </p:nvPr>
        </p:nvSpPr>
        <p:spPr/>
        <p:txBody>
          <a:bodyPr/>
          <a:lstStyle/>
          <a:p>
            <a:r>
              <a:rPr lang="en-IN" dirty="0"/>
              <a:t>cucumber-core</a:t>
            </a:r>
          </a:p>
          <a:p>
            <a:r>
              <a:rPr lang="en-IN" dirty="0"/>
              <a:t>cucumber-java</a:t>
            </a:r>
          </a:p>
          <a:p>
            <a:r>
              <a:rPr lang="en-IN" dirty="0"/>
              <a:t>cucumber-</a:t>
            </a:r>
            <a:r>
              <a:rPr lang="en-IN" dirty="0" err="1"/>
              <a:t>junit</a:t>
            </a:r>
            <a:endParaRPr lang="en-IN" dirty="0"/>
          </a:p>
          <a:p>
            <a:r>
              <a:rPr lang="en-IN" dirty="0"/>
              <a:t>cucumber-</a:t>
            </a:r>
            <a:r>
              <a:rPr lang="en-IN" dirty="0" err="1"/>
              <a:t>jvm</a:t>
            </a:r>
            <a:r>
              <a:rPr lang="en-IN" dirty="0"/>
              <a:t>-deps</a:t>
            </a:r>
          </a:p>
          <a:p>
            <a:r>
              <a:rPr lang="en-IN" dirty="0"/>
              <a:t>cucumber-reporting</a:t>
            </a:r>
          </a:p>
          <a:p>
            <a:r>
              <a:rPr lang="en-IN" dirty="0"/>
              <a:t>gherkin</a:t>
            </a:r>
          </a:p>
          <a:p>
            <a:r>
              <a:rPr lang="en-IN" dirty="0" err="1"/>
              <a:t>junit</a:t>
            </a:r>
            <a:endParaRPr lang="en-IN" dirty="0"/>
          </a:p>
          <a:p>
            <a:r>
              <a:rPr lang="en-IN" dirty="0" err="1"/>
              <a:t>mockito</a:t>
            </a:r>
            <a:r>
              <a:rPr lang="en-IN" dirty="0"/>
              <a:t>-all</a:t>
            </a:r>
          </a:p>
          <a:p>
            <a:r>
              <a:rPr lang="en-IN"/>
              <a:t>cobertura</a:t>
            </a:r>
          </a:p>
        </p:txBody>
      </p:sp>
      <p:sp>
        <p:nvSpPr>
          <p:cNvPr id="3" name="Title 2">
            <a:extLst>
              <a:ext uri="{FF2B5EF4-FFF2-40B4-BE49-F238E27FC236}">
                <a16:creationId xmlns:a16="http://schemas.microsoft.com/office/drawing/2014/main" id="{4D2F51DA-DFE6-46F0-806D-D1379BAA637D}"/>
              </a:ext>
            </a:extLst>
          </p:cNvPr>
          <p:cNvSpPr>
            <a:spLocks noGrp="1"/>
          </p:cNvSpPr>
          <p:nvPr>
            <p:ph type="title"/>
          </p:nvPr>
        </p:nvSpPr>
        <p:spPr/>
        <p:txBody>
          <a:bodyPr/>
          <a:lstStyle/>
          <a:p>
            <a:r>
              <a:rPr lang="en-IN" dirty="0"/>
              <a:t>Cucumber Dependencies</a:t>
            </a:r>
          </a:p>
        </p:txBody>
      </p:sp>
    </p:spTree>
    <p:extLst>
      <p:ext uri="{BB962C8B-B14F-4D97-AF65-F5344CB8AC3E}">
        <p14:creationId xmlns:p14="http://schemas.microsoft.com/office/powerpoint/2010/main" val="9389593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E7170D-5268-4841-90D1-509D02F28B03}"/>
              </a:ext>
            </a:extLst>
          </p:cNvPr>
          <p:cNvSpPr>
            <a:spLocks noGrp="1"/>
          </p:cNvSpPr>
          <p:nvPr>
            <p:ph sz="quarter" idx="12"/>
          </p:nvPr>
        </p:nvSpPr>
        <p:spPr/>
        <p:txBody>
          <a:bodyPr/>
          <a:lstStyle/>
          <a:p>
            <a:r>
              <a:rPr lang="en-IN" dirty="0" err="1"/>
              <a:t>mvn</a:t>
            </a:r>
            <a:r>
              <a:rPr lang="en-IN" dirty="0"/>
              <a:t> </a:t>
            </a:r>
            <a:r>
              <a:rPr lang="en-IN" dirty="0" err="1"/>
              <a:t>archetype:generate</a:t>
            </a:r>
            <a:r>
              <a:rPr lang="en-IN" dirty="0"/>
              <a:t>                      \</a:t>
            </a:r>
          </a:p>
          <a:p>
            <a:r>
              <a:rPr lang="en-IN" dirty="0"/>
              <a:t>   "-</a:t>
            </a:r>
            <a:r>
              <a:rPr lang="en-IN" dirty="0" err="1"/>
              <a:t>DarchetypeGroupId</a:t>
            </a:r>
            <a:r>
              <a:rPr lang="en-IN" dirty="0"/>
              <a:t>=</a:t>
            </a:r>
            <a:r>
              <a:rPr lang="en-IN" dirty="0" err="1"/>
              <a:t>io.cucumber</a:t>
            </a:r>
            <a:r>
              <a:rPr lang="en-IN" dirty="0"/>
              <a:t>"           \</a:t>
            </a:r>
          </a:p>
          <a:p>
            <a:r>
              <a:rPr lang="en-IN" dirty="0"/>
              <a:t>   "-</a:t>
            </a:r>
            <a:r>
              <a:rPr lang="en-IN" dirty="0" err="1"/>
              <a:t>DarchetypeArtifactId</a:t>
            </a:r>
            <a:r>
              <a:rPr lang="en-IN" dirty="0"/>
              <a:t>=cucumber-archetype" \</a:t>
            </a:r>
          </a:p>
          <a:p>
            <a:r>
              <a:rPr lang="en-IN" dirty="0"/>
              <a:t>   "-</a:t>
            </a:r>
            <a:r>
              <a:rPr lang="en-IN" dirty="0" err="1"/>
              <a:t>DarchetypeVersion</a:t>
            </a:r>
            <a:r>
              <a:rPr lang="en-IN" dirty="0"/>
              <a:t>=6.10.4"               \</a:t>
            </a:r>
          </a:p>
          <a:p>
            <a:r>
              <a:rPr lang="en-IN" dirty="0"/>
              <a:t>   "-</a:t>
            </a:r>
            <a:r>
              <a:rPr lang="en-IN" dirty="0" err="1"/>
              <a:t>DgroupId</a:t>
            </a:r>
            <a:r>
              <a:rPr lang="en-IN" dirty="0"/>
              <a:t>=</a:t>
            </a:r>
            <a:r>
              <a:rPr lang="en-IN" dirty="0" err="1"/>
              <a:t>hellocucumber</a:t>
            </a:r>
            <a:r>
              <a:rPr lang="en-IN" dirty="0"/>
              <a:t>"                  \</a:t>
            </a:r>
          </a:p>
          <a:p>
            <a:r>
              <a:rPr lang="en-IN" dirty="0"/>
              <a:t>   "-</a:t>
            </a:r>
            <a:r>
              <a:rPr lang="en-IN" dirty="0" err="1"/>
              <a:t>DartifactId</a:t>
            </a:r>
            <a:r>
              <a:rPr lang="en-IN" dirty="0"/>
              <a:t>=</a:t>
            </a:r>
            <a:r>
              <a:rPr lang="en-IN" dirty="0" err="1"/>
              <a:t>hellocucumber</a:t>
            </a:r>
            <a:r>
              <a:rPr lang="en-IN" dirty="0"/>
              <a:t>"               \</a:t>
            </a:r>
          </a:p>
          <a:p>
            <a:r>
              <a:rPr lang="en-IN" dirty="0"/>
              <a:t>   "-</a:t>
            </a:r>
            <a:r>
              <a:rPr lang="en-IN" dirty="0" err="1"/>
              <a:t>Dpackage</a:t>
            </a:r>
            <a:r>
              <a:rPr lang="en-IN" dirty="0"/>
              <a:t>=</a:t>
            </a:r>
            <a:r>
              <a:rPr lang="en-IN" dirty="0" err="1"/>
              <a:t>hellocucumber</a:t>
            </a:r>
            <a:r>
              <a:rPr lang="en-IN" dirty="0"/>
              <a:t>"                  \</a:t>
            </a:r>
          </a:p>
          <a:p>
            <a:r>
              <a:rPr lang="en-IN" dirty="0"/>
              <a:t>   "-</a:t>
            </a:r>
            <a:r>
              <a:rPr lang="en-IN" dirty="0" err="1"/>
              <a:t>Dversion</a:t>
            </a:r>
            <a:r>
              <a:rPr lang="en-IN" dirty="0"/>
              <a:t>=1.0.0-SNAPSHOT"                 \</a:t>
            </a:r>
          </a:p>
          <a:p>
            <a:r>
              <a:rPr lang="en-IN" dirty="0"/>
              <a:t>   "-</a:t>
            </a:r>
            <a:r>
              <a:rPr lang="en-IN" dirty="0" err="1"/>
              <a:t>DinteractiveMode</a:t>
            </a:r>
            <a:r>
              <a:rPr lang="en-IN" dirty="0"/>
              <a:t>=false"</a:t>
            </a:r>
          </a:p>
        </p:txBody>
      </p:sp>
      <p:sp>
        <p:nvSpPr>
          <p:cNvPr id="3" name="Title 2">
            <a:extLst>
              <a:ext uri="{FF2B5EF4-FFF2-40B4-BE49-F238E27FC236}">
                <a16:creationId xmlns:a16="http://schemas.microsoft.com/office/drawing/2014/main" id="{57A7BD9F-CA8E-44B7-A39B-11925BC4B2E6}"/>
              </a:ext>
            </a:extLst>
          </p:cNvPr>
          <p:cNvSpPr>
            <a:spLocks noGrp="1"/>
          </p:cNvSpPr>
          <p:nvPr>
            <p:ph type="title"/>
          </p:nvPr>
        </p:nvSpPr>
        <p:spPr/>
        <p:txBody>
          <a:bodyPr/>
          <a:lstStyle/>
          <a:p>
            <a:r>
              <a:rPr lang="en-IN" dirty="0"/>
              <a:t>Create Empty Cucumber Project</a:t>
            </a:r>
          </a:p>
        </p:txBody>
      </p:sp>
      <p:cxnSp>
        <p:nvCxnSpPr>
          <p:cNvPr id="7" name="Straight Arrow Connector 6">
            <a:extLst>
              <a:ext uri="{FF2B5EF4-FFF2-40B4-BE49-F238E27FC236}">
                <a16:creationId xmlns:a16="http://schemas.microsoft.com/office/drawing/2014/main" id="{54EC34D1-6666-41B3-BC28-D129A5988DA1}"/>
              </a:ext>
            </a:extLst>
          </p:cNvPr>
          <p:cNvCxnSpPr/>
          <p:nvPr/>
        </p:nvCxnSpPr>
        <p:spPr>
          <a:xfrm>
            <a:off x="4724400" y="685800"/>
            <a:ext cx="2209800" cy="198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5678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BCBC7-4F6A-8704-2B20-BD3AF7C5AE45}"/>
              </a:ext>
            </a:extLst>
          </p:cNvPr>
          <p:cNvSpPr>
            <a:spLocks noGrp="1"/>
          </p:cNvSpPr>
          <p:nvPr>
            <p:ph sz="quarter" idx="12"/>
          </p:nvPr>
        </p:nvSpPr>
        <p:spPr/>
        <p:txBody>
          <a:bodyPr/>
          <a:lstStyle/>
          <a:p>
            <a:r>
              <a:rPr lang="en-US" dirty="0"/>
              <a:t>Developed by Dan Cuellar and Jason Huggins, Appium is an automated testing tool for web, native, and hybrid applications. </a:t>
            </a:r>
          </a:p>
          <a:p>
            <a:r>
              <a:rPr lang="en-US" dirty="0"/>
              <a:t>It is supported on different mobile operating systems like Android, iOS, and Windows.</a:t>
            </a:r>
          </a:p>
          <a:p>
            <a:r>
              <a:rPr lang="en-US" dirty="0"/>
              <a:t>Appium is a cross-platform tool that allows you to write UI tests for multiple platforms like Android, iOS, and Windows while using the same API. </a:t>
            </a:r>
          </a:p>
          <a:p>
            <a:r>
              <a:rPr lang="en-US" dirty="0"/>
              <a:t>As a result, it enables code reuse between Android, iOS, and Windows test scripts or suites.</a:t>
            </a:r>
            <a:endParaRPr lang="en-IN" dirty="0"/>
          </a:p>
        </p:txBody>
      </p:sp>
      <p:sp>
        <p:nvSpPr>
          <p:cNvPr id="3" name="Title 2">
            <a:extLst>
              <a:ext uri="{FF2B5EF4-FFF2-40B4-BE49-F238E27FC236}">
                <a16:creationId xmlns:a16="http://schemas.microsoft.com/office/drawing/2014/main" id="{D1F7696A-7AE4-30FB-A825-B73A0BE671B0}"/>
              </a:ext>
            </a:extLst>
          </p:cNvPr>
          <p:cNvSpPr>
            <a:spLocks noGrp="1"/>
          </p:cNvSpPr>
          <p:nvPr>
            <p:ph type="title"/>
          </p:nvPr>
        </p:nvSpPr>
        <p:spPr/>
        <p:txBody>
          <a:bodyPr/>
          <a:lstStyle/>
          <a:p>
            <a:r>
              <a:rPr lang="en-IN" dirty="0"/>
              <a:t>Appium for Android</a:t>
            </a:r>
          </a:p>
        </p:txBody>
      </p:sp>
    </p:spTree>
    <p:extLst>
      <p:ext uri="{BB962C8B-B14F-4D97-AF65-F5344CB8AC3E}">
        <p14:creationId xmlns:p14="http://schemas.microsoft.com/office/powerpoint/2010/main" val="37084748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BCBC7-4F6A-8704-2B20-BD3AF7C5AE45}"/>
              </a:ext>
            </a:extLst>
          </p:cNvPr>
          <p:cNvSpPr>
            <a:spLocks noGrp="1"/>
          </p:cNvSpPr>
          <p:nvPr>
            <p:ph sz="quarter" idx="12"/>
          </p:nvPr>
        </p:nvSpPr>
        <p:spPr>
          <a:xfrm>
            <a:off x="457201" y="1381124"/>
            <a:ext cx="8228012" cy="5019675"/>
          </a:xfrm>
        </p:spPr>
        <p:txBody>
          <a:bodyPr>
            <a:normAutofit fontScale="92500"/>
          </a:bodyPr>
          <a:lstStyle/>
          <a:p>
            <a:r>
              <a:rPr lang="en-US" dirty="0"/>
              <a:t>With the Appium framework, you can run app test automation of,</a:t>
            </a:r>
          </a:p>
          <a:p>
            <a:r>
              <a:rPr lang="en-US" dirty="0"/>
              <a:t>Native mobile apps: These apps are installed on the device and written using Android, iOS, and Windows SDKs.</a:t>
            </a:r>
          </a:p>
          <a:p>
            <a:r>
              <a:rPr lang="en-US" dirty="0"/>
              <a:t>Mobile web apps: The web apps are accessed in mobile web browsers like Chrome and Safari. You can also access mobile web applications using in-app browsers for Android and iOS.</a:t>
            </a:r>
          </a:p>
          <a:p>
            <a:r>
              <a:rPr lang="en-US" dirty="0"/>
              <a:t>Hybrid apps: These applications are built with a wrapper around a "</a:t>
            </a:r>
            <a:r>
              <a:rPr lang="en-US" dirty="0" err="1"/>
              <a:t>webview</a:t>
            </a:r>
            <a:r>
              <a:rPr lang="en-US" dirty="0"/>
              <a:t>," a native control that allows interaction with web content. You can access hybrid apps from a physical device and a browser URL.</a:t>
            </a:r>
            <a:endParaRPr lang="en-IN" dirty="0"/>
          </a:p>
        </p:txBody>
      </p:sp>
      <p:sp>
        <p:nvSpPr>
          <p:cNvPr id="3" name="Title 2">
            <a:extLst>
              <a:ext uri="{FF2B5EF4-FFF2-40B4-BE49-F238E27FC236}">
                <a16:creationId xmlns:a16="http://schemas.microsoft.com/office/drawing/2014/main" id="{D1F7696A-7AE4-30FB-A825-B73A0BE671B0}"/>
              </a:ext>
            </a:extLst>
          </p:cNvPr>
          <p:cNvSpPr>
            <a:spLocks noGrp="1"/>
          </p:cNvSpPr>
          <p:nvPr>
            <p:ph type="title"/>
          </p:nvPr>
        </p:nvSpPr>
        <p:spPr/>
        <p:txBody>
          <a:bodyPr/>
          <a:lstStyle/>
          <a:p>
            <a:r>
              <a:rPr lang="en-IN" dirty="0"/>
              <a:t>Appium for Android</a:t>
            </a:r>
          </a:p>
        </p:txBody>
      </p:sp>
    </p:spTree>
    <p:extLst>
      <p:ext uri="{BB962C8B-B14F-4D97-AF65-F5344CB8AC3E}">
        <p14:creationId xmlns:p14="http://schemas.microsoft.com/office/powerpoint/2010/main" val="2597534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059C92-8A61-4D60-941E-9E73003775D2}"/>
              </a:ext>
            </a:extLst>
          </p:cNvPr>
          <p:cNvSpPr>
            <a:spLocks noGrp="1"/>
          </p:cNvSpPr>
          <p:nvPr>
            <p:ph sz="quarter" idx="12"/>
          </p:nvPr>
        </p:nvSpPr>
        <p:spPr/>
        <p:txBody>
          <a:bodyPr/>
          <a:lstStyle/>
          <a:p>
            <a:r>
              <a:rPr lang="en-US" dirty="0"/>
              <a:t>The Appium Architecture consists of three components -</a:t>
            </a:r>
          </a:p>
          <a:p>
            <a:pPr lvl="1"/>
            <a:r>
              <a:rPr lang="en-US" dirty="0"/>
              <a:t>Appium Client</a:t>
            </a:r>
          </a:p>
          <a:p>
            <a:pPr lvl="1"/>
            <a:r>
              <a:rPr lang="en-US" dirty="0"/>
              <a:t>Appium Server</a:t>
            </a:r>
          </a:p>
          <a:p>
            <a:pPr lvl="1"/>
            <a:r>
              <a:rPr lang="en-US" dirty="0"/>
              <a:t>End Device</a:t>
            </a:r>
            <a:endParaRPr lang="en-IN" dirty="0"/>
          </a:p>
        </p:txBody>
      </p:sp>
      <p:sp>
        <p:nvSpPr>
          <p:cNvPr id="3" name="Title 2">
            <a:extLst>
              <a:ext uri="{FF2B5EF4-FFF2-40B4-BE49-F238E27FC236}">
                <a16:creationId xmlns:a16="http://schemas.microsoft.com/office/drawing/2014/main" id="{F506855C-BA07-68CE-A081-64779086B49E}"/>
              </a:ext>
            </a:extLst>
          </p:cNvPr>
          <p:cNvSpPr>
            <a:spLocks noGrp="1"/>
          </p:cNvSpPr>
          <p:nvPr>
            <p:ph type="title"/>
          </p:nvPr>
        </p:nvSpPr>
        <p:spPr/>
        <p:txBody>
          <a:bodyPr/>
          <a:lstStyle/>
          <a:p>
            <a:r>
              <a:rPr lang="en-US" dirty="0"/>
              <a:t>Architecture of the Appium framework</a:t>
            </a:r>
            <a:endParaRPr lang="en-IN" dirty="0"/>
          </a:p>
        </p:txBody>
      </p:sp>
    </p:spTree>
    <p:extLst>
      <p:ext uri="{BB962C8B-B14F-4D97-AF65-F5344CB8AC3E}">
        <p14:creationId xmlns:p14="http://schemas.microsoft.com/office/powerpoint/2010/main" val="14995625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059C92-8A61-4D60-941E-9E73003775D2}"/>
              </a:ext>
            </a:extLst>
          </p:cNvPr>
          <p:cNvSpPr>
            <a:spLocks noGrp="1"/>
          </p:cNvSpPr>
          <p:nvPr>
            <p:ph sz="quarter" idx="12"/>
          </p:nvPr>
        </p:nvSpPr>
        <p:spPr/>
        <p:txBody>
          <a:bodyPr/>
          <a:lstStyle/>
          <a:p>
            <a:r>
              <a:rPr lang="en-US" dirty="0"/>
              <a:t>Appium Client: </a:t>
            </a:r>
          </a:p>
          <a:p>
            <a:pPr lvl="1"/>
            <a:r>
              <a:rPr lang="en-US" dirty="0"/>
              <a:t>The Appium client contains scripted automation code written in popular programming languages like Java, Python, Ruby, Perl, etc. </a:t>
            </a:r>
          </a:p>
          <a:p>
            <a:pPr lvl="1"/>
            <a:r>
              <a:rPr lang="en-US" dirty="0"/>
              <a:t>The automation scripts contain the configuration details of the device and application. </a:t>
            </a:r>
          </a:p>
          <a:p>
            <a:pPr lvl="1"/>
            <a:r>
              <a:rPr lang="en-US" dirty="0"/>
              <a:t>These scripted and configuration details are used in running the test cases.</a:t>
            </a:r>
            <a:endParaRPr lang="en-IN" dirty="0"/>
          </a:p>
        </p:txBody>
      </p:sp>
      <p:sp>
        <p:nvSpPr>
          <p:cNvPr id="3" name="Title 2">
            <a:extLst>
              <a:ext uri="{FF2B5EF4-FFF2-40B4-BE49-F238E27FC236}">
                <a16:creationId xmlns:a16="http://schemas.microsoft.com/office/drawing/2014/main" id="{F506855C-BA07-68CE-A081-64779086B49E}"/>
              </a:ext>
            </a:extLst>
          </p:cNvPr>
          <p:cNvSpPr>
            <a:spLocks noGrp="1"/>
          </p:cNvSpPr>
          <p:nvPr>
            <p:ph type="title"/>
          </p:nvPr>
        </p:nvSpPr>
        <p:spPr/>
        <p:txBody>
          <a:bodyPr/>
          <a:lstStyle/>
          <a:p>
            <a:r>
              <a:rPr lang="en-US" dirty="0"/>
              <a:t>Architecture of the Appium framework</a:t>
            </a:r>
            <a:endParaRPr lang="en-IN" dirty="0"/>
          </a:p>
        </p:txBody>
      </p:sp>
    </p:spTree>
    <p:extLst>
      <p:ext uri="{BB962C8B-B14F-4D97-AF65-F5344CB8AC3E}">
        <p14:creationId xmlns:p14="http://schemas.microsoft.com/office/powerpoint/2010/main" val="12046249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059C92-8A61-4D60-941E-9E73003775D2}"/>
              </a:ext>
            </a:extLst>
          </p:cNvPr>
          <p:cNvSpPr>
            <a:spLocks noGrp="1"/>
          </p:cNvSpPr>
          <p:nvPr>
            <p:ph sz="quarter" idx="12"/>
          </p:nvPr>
        </p:nvSpPr>
        <p:spPr/>
        <p:txBody>
          <a:bodyPr/>
          <a:lstStyle/>
          <a:p>
            <a:r>
              <a:rPr lang="en-US" dirty="0"/>
              <a:t>Appium Server: </a:t>
            </a:r>
          </a:p>
          <a:p>
            <a:pPr lvl="1"/>
            <a:r>
              <a:rPr lang="en-US" dirty="0"/>
              <a:t>It is an HTTP server that receives JSON-formatted command requests from the client.</a:t>
            </a:r>
          </a:p>
          <a:p>
            <a:pPr lvl="1"/>
            <a:r>
              <a:rPr lang="en-US" dirty="0"/>
              <a:t>The Appium server uses Node.js, and commands are then executed on mobile devices. </a:t>
            </a:r>
          </a:p>
          <a:p>
            <a:pPr lvl="1"/>
            <a:r>
              <a:rPr lang="en-US" dirty="0"/>
              <a:t>Therefore, installing the server on your machine before running the test script is recommended.</a:t>
            </a:r>
          </a:p>
          <a:p>
            <a:r>
              <a:rPr lang="en-US" dirty="0"/>
              <a:t>End Device: </a:t>
            </a:r>
          </a:p>
          <a:p>
            <a:pPr lvl="1"/>
            <a:r>
              <a:rPr lang="en-US" dirty="0"/>
              <a:t>It refers to emulators, simulators, and a physical device connected to the Appium server where tests are run.</a:t>
            </a:r>
            <a:endParaRPr lang="en-IN" dirty="0"/>
          </a:p>
        </p:txBody>
      </p:sp>
      <p:sp>
        <p:nvSpPr>
          <p:cNvPr id="3" name="Title 2">
            <a:extLst>
              <a:ext uri="{FF2B5EF4-FFF2-40B4-BE49-F238E27FC236}">
                <a16:creationId xmlns:a16="http://schemas.microsoft.com/office/drawing/2014/main" id="{F506855C-BA07-68CE-A081-64779086B49E}"/>
              </a:ext>
            </a:extLst>
          </p:cNvPr>
          <p:cNvSpPr>
            <a:spLocks noGrp="1"/>
          </p:cNvSpPr>
          <p:nvPr>
            <p:ph type="title"/>
          </p:nvPr>
        </p:nvSpPr>
        <p:spPr/>
        <p:txBody>
          <a:bodyPr/>
          <a:lstStyle/>
          <a:p>
            <a:r>
              <a:rPr lang="en-US" dirty="0"/>
              <a:t>Architecture of the Appium framework</a:t>
            </a:r>
            <a:endParaRPr lang="en-IN" dirty="0"/>
          </a:p>
        </p:txBody>
      </p:sp>
    </p:spTree>
    <p:extLst>
      <p:ext uri="{BB962C8B-B14F-4D97-AF65-F5344CB8AC3E}">
        <p14:creationId xmlns:p14="http://schemas.microsoft.com/office/powerpoint/2010/main" val="2364264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11E064-564B-B4A1-C621-050F5555D5F0}"/>
              </a:ext>
            </a:extLst>
          </p:cNvPr>
          <p:cNvSpPr>
            <a:spLocks noGrp="1"/>
          </p:cNvSpPr>
          <p:nvPr>
            <p:ph type="title"/>
          </p:nvPr>
        </p:nvSpPr>
        <p:spPr/>
        <p:txBody>
          <a:bodyPr/>
          <a:lstStyle/>
          <a:p>
            <a:r>
              <a:rPr lang="en-IN" dirty="0"/>
              <a:t>How does Appium work?</a:t>
            </a:r>
          </a:p>
        </p:txBody>
      </p:sp>
      <p:pic>
        <p:nvPicPr>
          <p:cNvPr id="1026" name="Picture 2" descr="Appium Working">
            <a:extLst>
              <a:ext uri="{FF2B5EF4-FFF2-40B4-BE49-F238E27FC236}">
                <a16:creationId xmlns:a16="http://schemas.microsoft.com/office/drawing/2014/main" id="{57AEEC53-B10B-CC69-3AC3-82792417D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78" y="1447800"/>
            <a:ext cx="7391400" cy="5197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5195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11E064-564B-B4A1-C621-050F5555D5F0}"/>
              </a:ext>
            </a:extLst>
          </p:cNvPr>
          <p:cNvSpPr>
            <a:spLocks noGrp="1"/>
          </p:cNvSpPr>
          <p:nvPr>
            <p:ph type="title"/>
          </p:nvPr>
        </p:nvSpPr>
        <p:spPr/>
        <p:txBody>
          <a:bodyPr/>
          <a:lstStyle/>
          <a:p>
            <a:r>
              <a:rPr lang="en-US" dirty="0"/>
              <a:t>Working of Appium on Android</a:t>
            </a:r>
            <a:endParaRPr lang="en-IN" dirty="0"/>
          </a:p>
        </p:txBody>
      </p:sp>
      <p:pic>
        <p:nvPicPr>
          <p:cNvPr id="2050" name="Picture 2" descr="Appium Android">
            <a:extLst>
              <a:ext uri="{FF2B5EF4-FFF2-40B4-BE49-F238E27FC236}">
                <a16:creationId xmlns:a16="http://schemas.microsoft.com/office/drawing/2014/main" id="{9BAA0DC0-8C8A-5B64-6744-D0C639BD0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752600"/>
            <a:ext cx="7857067"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578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fontScale="85000" lnSpcReduction="20000"/>
          </a:bodyPr>
          <a:lstStyle/>
          <a:p>
            <a:r>
              <a:rPr lang="en-US" dirty="0"/>
              <a:t>ZAPTEST</a:t>
            </a:r>
          </a:p>
          <a:p>
            <a:r>
              <a:rPr lang="en-US" dirty="0"/>
              <a:t>ZAPTEST is a Software Automation solution for any organization that uses software for operations or development, who is looking to automate it’s back-office operations or software testing processes and to develop a seamless and revolving automation framework.</a:t>
            </a:r>
          </a:p>
          <a:p>
            <a:r>
              <a:rPr lang="en-IN" dirty="0"/>
              <a:t>Features:</a:t>
            </a:r>
          </a:p>
          <a:p>
            <a:pPr lvl="1"/>
            <a:r>
              <a:rPr lang="en-IN" dirty="0"/>
              <a:t>Functional and Performance Test Automation</a:t>
            </a:r>
          </a:p>
          <a:p>
            <a:pPr lvl="1"/>
            <a:r>
              <a:rPr lang="en-IN" dirty="0"/>
              <a:t>RPA (Robotic Process Automation)</a:t>
            </a:r>
          </a:p>
          <a:p>
            <a:pPr lvl="1"/>
            <a:r>
              <a:rPr lang="en-IN" dirty="0"/>
              <a:t>Seamless </a:t>
            </a:r>
            <a:r>
              <a:rPr lang="en-IN" dirty="0" err="1"/>
              <a:t>Test+RPA</a:t>
            </a:r>
            <a:r>
              <a:rPr lang="en-IN" dirty="0"/>
              <a:t> Software Automation</a:t>
            </a:r>
          </a:p>
          <a:p>
            <a:pPr lvl="1"/>
            <a:r>
              <a:rPr lang="en-IN" dirty="0"/>
              <a:t>Cross-Platform (Parallel) Execution</a:t>
            </a:r>
          </a:p>
          <a:p>
            <a:pPr lvl="1"/>
            <a:r>
              <a:rPr lang="en-IN" dirty="0"/>
              <a:t>DevOps (Mock-ups) Automation</a:t>
            </a:r>
          </a:p>
          <a:p>
            <a:pPr lvl="1"/>
            <a:r>
              <a:rPr lang="en-IN" dirty="0"/>
              <a:t>API Testing</a:t>
            </a:r>
          </a:p>
          <a:p>
            <a:pPr lvl="1"/>
            <a:r>
              <a:rPr lang="en-IN" dirty="0"/>
              <a:t>Auto-Documentation</a:t>
            </a:r>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288713463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11E064-564B-B4A1-C621-050F5555D5F0}"/>
              </a:ext>
            </a:extLst>
          </p:cNvPr>
          <p:cNvSpPr>
            <a:spLocks noGrp="1"/>
          </p:cNvSpPr>
          <p:nvPr>
            <p:ph type="title"/>
          </p:nvPr>
        </p:nvSpPr>
        <p:spPr/>
        <p:txBody>
          <a:bodyPr/>
          <a:lstStyle/>
          <a:p>
            <a:r>
              <a:rPr lang="en-US" dirty="0"/>
              <a:t>Working of Appium on iOS</a:t>
            </a:r>
            <a:endParaRPr lang="en-IN" dirty="0"/>
          </a:p>
        </p:txBody>
      </p:sp>
      <p:pic>
        <p:nvPicPr>
          <p:cNvPr id="3074" name="Picture 2" descr="Appium iOS">
            <a:extLst>
              <a:ext uri="{FF2B5EF4-FFF2-40B4-BE49-F238E27FC236}">
                <a16:creationId xmlns:a16="http://schemas.microsoft.com/office/drawing/2014/main" id="{AA01BB8B-6C77-E83B-9217-3DD84D6FA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752600"/>
            <a:ext cx="7586133"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14822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A96661-650E-12FB-7653-F6F8FA6487AA}"/>
              </a:ext>
            </a:extLst>
          </p:cNvPr>
          <p:cNvSpPr>
            <a:spLocks noGrp="1"/>
          </p:cNvSpPr>
          <p:nvPr>
            <p:ph sz="quarter" idx="12"/>
          </p:nvPr>
        </p:nvSpPr>
        <p:spPr/>
        <p:txBody>
          <a:bodyPr/>
          <a:lstStyle/>
          <a:p>
            <a:r>
              <a:rPr lang="en-IN" dirty="0"/>
              <a:t>Java (JDK)</a:t>
            </a:r>
          </a:p>
          <a:p>
            <a:r>
              <a:rPr lang="en-IN" dirty="0"/>
              <a:t>Android Studio</a:t>
            </a:r>
          </a:p>
          <a:p>
            <a:r>
              <a:rPr lang="en-IN" dirty="0"/>
              <a:t>Selenium Server JAR file</a:t>
            </a:r>
          </a:p>
          <a:p>
            <a:r>
              <a:rPr lang="en-IN" dirty="0"/>
              <a:t>Appium Desktop Client</a:t>
            </a:r>
          </a:p>
          <a:p>
            <a:r>
              <a:rPr lang="en-IN" dirty="0"/>
              <a:t>Eclipse IDE</a:t>
            </a:r>
          </a:p>
          <a:p>
            <a:r>
              <a:rPr lang="en-IN" dirty="0" err="1"/>
              <a:t>Apk</a:t>
            </a:r>
            <a:r>
              <a:rPr lang="en-IN" dirty="0"/>
              <a:t> Info - App on Google Play Store</a:t>
            </a:r>
          </a:p>
          <a:p>
            <a:r>
              <a:rPr lang="en-IN" dirty="0" err="1"/>
              <a:t>js</a:t>
            </a:r>
            <a:r>
              <a:rPr lang="en-IN" dirty="0"/>
              <a:t> (Not required in case of Appium Server installation as it comes by default)</a:t>
            </a:r>
          </a:p>
        </p:txBody>
      </p:sp>
      <p:sp>
        <p:nvSpPr>
          <p:cNvPr id="3" name="Title 2">
            <a:extLst>
              <a:ext uri="{FF2B5EF4-FFF2-40B4-BE49-F238E27FC236}">
                <a16:creationId xmlns:a16="http://schemas.microsoft.com/office/drawing/2014/main" id="{1605ADD8-8701-883B-E9D9-CDE867C8E9CE}"/>
              </a:ext>
            </a:extLst>
          </p:cNvPr>
          <p:cNvSpPr>
            <a:spLocks noGrp="1"/>
          </p:cNvSpPr>
          <p:nvPr>
            <p:ph type="title"/>
          </p:nvPr>
        </p:nvSpPr>
        <p:spPr/>
        <p:txBody>
          <a:bodyPr/>
          <a:lstStyle/>
          <a:p>
            <a:r>
              <a:rPr lang="en-IN" dirty="0"/>
              <a:t>Prerequisites to use Appium</a:t>
            </a:r>
          </a:p>
        </p:txBody>
      </p:sp>
    </p:spTree>
    <p:extLst>
      <p:ext uri="{BB962C8B-B14F-4D97-AF65-F5344CB8AC3E}">
        <p14:creationId xmlns:p14="http://schemas.microsoft.com/office/powerpoint/2010/main" val="22055112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3F6022-0BB5-0BD9-7530-DCD29BA5C05C}"/>
              </a:ext>
            </a:extLst>
          </p:cNvPr>
          <p:cNvSpPr>
            <a:spLocks noGrp="1"/>
          </p:cNvSpPr>
          <p:nvPr>
            <p:ph sz="quarter" idx="12"/>
          </p:nvPr>
        </p:nvSpPr>
        <p:spPr/>
        <p:txBody>
          <a:bodyPr/>
          <a:lstStyle/>
          <a:p>
            <a:r>
              <a:rPr lang="en-US" dirty="0"/>
              <a:t>You can install Appium in two ways -</a:t>
            </a:r>
          </a:p>
          <a:p>
            <a:pPr lvl="1"/>
            <a:r>
              <a:rPr lang="en-US" dirty="0"/>
              <a:t>NPM (Node Package Manager)</a:t>
            </a:r>
          </a:p>
          <a:p>
            <a:pPr lvl="1"/>
            <a:r>
              <a:rPr lang="en-US" dirty="0"/>
              <a:t>Appium Desktop - a GUI application</a:t>
            </a:r>
          </a:p>
          <a:p>
            <a:pPr lvl="1"/>
            <a:endParaRPr lang="en-US" dirty="0"/>
          </a:p>
          <a:p>
            <a:r>
              <a:rPr lang="en-IN" dirty="0"/>
              <a:t>Installing Appium through NPM</a:t>
            </a:r>
          </a:p>
          <a:p>
            <a:r>
              <a:rPr lang="en-US" dirty="0"/>
              <a:t>To install Appium through NPM, run the following command in the terminal:</a:t>
            </a:r>
          </a:p>
          <a:p>
            <a:pPr lvl="1"/>
            <a:r>
              <a:rPr lang="en-US" dirty="0" err="1"/>
              <a:t>npm</a:t>
            </a:r>
            <a:r>
              <a:rPr lang="en-US" dirty="0"/>
              <a:t> install -g </a:t>
            </a:r>
            <a:r>
              <a:rPr lang="en-US" dirty="0" err="1"/>
              <a:t>appium</a:t>
            </a:r>
            <a:endParaRPr lang="en-IN" dirty="0"/>
          </a:p>
        </p:txBody>
      </p:sp>
      <p:sp>
        <p:nvSpPr>
          <p:cNvPr id="3" name="Title 2">
            <a:extLst>
              <a:ext uri="{FF2B5EF4-FFF2-40B4-BE49-F238E27FC236}">
                <a16:creationId xmlns:a16="http://schemas.microsoft.com/office/drawing/2014/main" id="{A381EC91-608D-919D-673F-E3A105F8297D}"/>
              </a:ext>
            </a:extLst>
          </p:cNvPr>
          <p:cNvSpPr>
            <a:spLocks noGrp="1"/>
          </p:cNvSpPr>
          <p:nvPr>
            <p:ph type="title"/>
          </p:nvPr>
        </p:nvSpPr>
        <p:spPr/>
        <p:txBody>
          <a:bodyPr/>
          <a:lstStyle/>
          <a:p>
            <a:r>
              <a:rPr lang="en-IN" dirty="0"/>
              <a:t>How to install Appium</a:t>
            </a:r>
          </a:p>
        </p:txBody>
      </p:sp>
    </p:spTree>
    <p:extLst>
      <p:ext uri="{BB962C8B-B14F-4D97-AF65-F5344CB8AC3E}">
        <p14:creationId xmlns:p14="http://schemas.microsoft.com/office/powerpoint/2010/main" val="14935089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7D7E6B-E491-E90F-0686-51074E75BCD5}"/>
              </a:ext>
            </a:extLst>
          </p:cNvPr>
          <p:cNvSpPr>
            <a:spLocks noGrp="1"/>
          </p:cNvSpPr>
          <p:nvPr>
            <p:ph sz="quarter" idx="12"/>
          </p:nvPr>
        </p:nvSpPr>
        <p:spPr/>
        <p:txBody>
          <a:bodyPr/>
          <a:lstStyle/>
          <a:p>
            <a:r>
              <a:rPr lang="en-US" dirty="0"/>
              <a:t>Before you begin the installation process, download the required files: Android Studio, Appium Jar files for Java, Appium Client Library, Java Appium Server</a:t>
            </a:r>
          </a:p>
          <a:p>
            <a:r>
              <a:rPr lang="en-US" dirty="0"/>
              <a:t>Install Java and set the environment variables.</a:t>
            </a:r>
          </a:p>
          <a:p>
            <a:r>
              <a:rPr lang="en-US" dirty="0"/>
              <a:t>Install the Android Studio and then create a new project.</a:t>
            </a:r>
          </a:p>
          <a:p>
            <a:r>
              <a:rPr lang="en-US" dirty="0"/>
              <a:t>Extract the Appium Client library. Keep the extracted Appium Client library and Appium Jar files in a new folder.</a:t>
            </a:r>
            <a:endParaRPr lang="en-IN" dirty="0"/>
          </a:p>
        </p:txBody>
      </p:sp>
      <p:sp>
        <p:nvSpPr>
          <p:cNvPr id="3" name="Title 2">
            <a:extLst>
              <a:ext uri="{FF2B5EF4-FFF2-40B4-BE49-F238E27FC236}">
                <a16:creationId xmlns:a16="http://schemas.microsoft.com/office/drawing/2014/main" id="{B9A8EDA1-43AB-D1A1-341D-B116E42BD220}"/>
              </a:ext>
            </a:extLst>
          </p:cNvPr>
          <p:cNvSpPr>
            <a:spLocks noGrp="1"/>
          </p:cNvSpPr>
          <p:nvPr>
            <p:ph type="title"/>
          </p:nvPr>
        </p:nvSpPr>
        <p:spPr/>
        <p:txBody>
          <a:bodyPr/>
          <a:lstStyle/>
          <a:p>
            <a:r>
              <a:rPr lang="en-US" dirty="0"/>
              <a:t>How to set up Appium on Windows?</a:t>
            </a:r>
            <a:endParaRPr lang="en-IN" dirty="0"/>
          </a:p>
        </p:txBody>
      </p:sp>
    </p:spTree>
    <p:extLst>
      <p:ext uri="{BB962C8B-B14F-4D97-AF65-F5344CB8AC3E}">
        <p14:creationId xmlns:p14="http://schemas.microsoft.com/office/powerpoint/2010/main" val="7775651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7D7E6B-E491-E90F-0686-51074E75BCD5}"/>
              </a:ext>
            </a:extLst>
          </p:cNvPr>
          <p:cNvSpPr>
            <a:spLocks noGrp="1"/>
          </p:cNvSpPr>
          <p:nvPr>
            <p:ph sz="quarter" idx="12"/>
          </p:nvPr>
        </p:nvSpPr>
        <p:spPr/>
        <p:txBody>
          <a:bodyPr/>
          <a:lstStyle/>
          <a:p>
            <a:r>
              <a:rPr lang="en-US" dirty="0"/>
              <a:t>Open Project view in Android Studio, select the files you just extracted ( in Step 4) and place them in the libs folder.</a:t>
            </a:r>
          </a:p>
          <a:p>
            <a:r>
              <a:rPr lang="en-US" dirty="0"/>
              <a:t>Now select all the files in the libs folder, right-click and select Add As Library.</a:t>
            </a:r>
          </a:p>
          <a:p>
            <a:r>
              <a:rPr lang="en-US" dirty="0"/>
              <a:t>You should notice a </a:t>
            </a:r>
            <a:r>
              <a:rPr lang="en-US" dirty="0" err="1"/>
              <a:t>build.gradle</a:t>
            </a:r>
            <a:r>
              <a:rPr lang="en-US" dirty="0"/>
              <a:t> file in the app folder after adding the files as a library. Double-click that, then rebuild your project.</a:t>
            </a:r>
            <a:endParaRPr lang="en-IN" dirty="0"/>
          </a:p>
        </p:txBody>
      </p:sp>
      <p:sp>
        <p:nvSpPr>
          <p:cNvPr id="3" name="Title 2">
            <a:extLst>
              <a:ext uri="{FF2B5EF4-FFF2-40B4-BE49-F238E27FC236}">
                <a16:creationId xmlns:a16="http://schemas.microsoft.com/office/drawing/2014/main" id="{B9A8EDA1-43AB-D1A1-341D-B116E42BD220}"/>
              </a:ext>
            </a:extLst>
          </p:cNvPr>
          <p:cNvSpPr>
            <a:spLocks noGrp="1"/>
          </p:cNvSpPr>
          <p:nvPr>
            <p:ph type="title"/>
          </p:nvPr>
        </p:nvSpPr>
        <p:spPr/>
        <p:txBody>
          <a:bodyPr/>
          <a:lstStyle/>
          <a:p>
            <a:r>
              <a:rPr lang="en-US" dirty="0"/>
              <a:t>How to set up Appium on Windows?</a:t>
            </a:r>
            <a:endParaRPr lang="en-IN" dirty="0"/>
          </a:p>
        </p:txBody>
      </p:sp>
    </p:spTree>
    <p:extLst>
      <p:ext uri="{BB962C8B-B14F-4D97-AF65-F5344CB8AC3E}">
        <p14:creationId xmlns:p14="http://schemas.microsoft.com/office/powerpoint/2010/main" val="5990430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Lambdas</a:t>
            </a:r>
          </a:p>
          <a:p>
            <a:pPr lvl="1"/>
            <a:r>
              <a:rPr lang="en-US" dirty="0"/>
              <a:t>Stream API</a:t>
            </a:r>
          </a:p>
          <a:p>
            <a:pPr lvl="1"/>
            <a:r>
              <a:rPr lang="en-US" dirty="0"/>
              <a:t>Base 64</a:t>
            </a:r>
          </a:p>
          <a:p>
            <a:pPr lvl="1"/>
            <a:r>
              <a:rPr lang="en-US" dirty="0" err="1"/>
              <a:t>Nashorn</a:t>
            </a:r>
            <a:endParaRPr lang="en-US" dirty="0"/>
          </a:p>
          <a:p>
            <a:pPr lvl="1"/>
            <a:r>
              <a:rPr lang="en-US" dirty="0"/>
              <a:t>Reflection</a:t>
            </a:r>
          </a:p>
          <a:p>
            <a:pPr lvl="1"/>
            <a:r>
              <a:rPr lang="en-US" dirty="0"/>
              <a:t>Date Time API</a:t>
            </a:r>
          </a:p>
          <a:p>
            <a:pPr lvl="1"/>
            <a:r>
              <a:rPr lang="en-US" dirty="0"/>
              <a:t>Repeated Annotations</a:t>
            </a:r>
          </a:p>
          <a:p>
            <a:pPr lvl="1"/>
            <a:r>
              <a:rPr lang="en-US" dirty="0"/>
              <a:t>JDBC Improvements</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fontScale="85000" lnSpcReduction="20000"/>
          </a:bodyPr>
          <a:lstStyle/>
          <a:p>
            <a:r>
              <a:rPr lang="en-US" dirty="0"/>
              <a:t> LambdaTest</a:t>
            </a:r>
          </a:p>
          <a:p>
            <a:r>
              <a:rPr lang="en-US" dirty="0"/>
              <a:t>LambdaTest is one of the most preferred tool to perform automated cross browser testing. </a:t>
            </a:r>
          </a:p>
          <a:p>
            <a:r>
              <a:rPr lang="en-US" dirty="0"/>
              <a:t>They offer an ultra-fast, scalable and secure selenium grid, which users can utilize and run their tests on 2000+ browsers and OS. It supports all latest and legacy browsers.</a:t>
            </a:r>
          </a:p>
          <a:p>
            <a:r>
              <a:rPr lang="en-US" dirty="0"/>
              <a:t>Features</a:t>
            </a:r>
          </a:p>
          <a:p>
            <a:pPr lvl="1"/>
            <a:r>
              <a:rPr lang="en-US" dirty="0"/>
              <a:t>Built on latest tech stack, test execution is fast and seamless</a:t>
            </a:r>
          </a:p>
          <a:p>
            <a:pPr lvl="1"/>
            <a:r>
              <a:rPr lang="en-US" dirty="0"/>
              <a:t>Parallel test execution to shorten test cycles</a:t>
            </a:r>
          </a:p>
          <a:p>
            <a:pPr lvl="1"/>
            <a:r>
              <a:rPr lang="en-US" dirty="0"/>
              <a:t>Easy integration with various CI/CD execution, project management, team communication tools.</a:t>
            </a:r>
          </a:p>
          <a:p>
            <a:pPr lvl="1"/>
            <a:r>
              <a:rPr lang="en-US" dirty="0"/>
              <a:t>Users can perform geo location testing and testing of their locally hosted website.</a:t>
            </a:r>
          </a:p>
          <a:p>
            <a:pPr lvl="1"/>
            <a:r>
              <a:rPr lang="en-US" dirty="0"/>
              <a:t>Users can utilize various APIs to extract all data they need</a:t>
            </a:r>
          </a:p>
          <a:p>
            <a:pPr lvl="1"/>
            <a:r>
              <a:rPr lang="en-US" dirty="0"/>
              <a:t>Support for all major languages and framework</a:t>
            </a:r>
          </a:p>
          <a:p>
            <a:pPr lvl="1"/>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3938076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a:bodyPr>
          <a:lstStyle/>
          <a:p>
            <a:r>
              <a:rPr lang="en-US" dirty="0"/>
              <a:t>Parasoft Continuous Quality Suite</a:t>
            </a:r>
          </a:p>
          <a:p>
            <a:pPr lvl="1"/>
            <a:r>
              <a:rPr lang="en-US" dirty="0" err="1"/>
              <a:t>Parasoft's</a:t>
            </a:r>
            <a:r>
              <a:rPr lang="en-US" dirty="0"/>
              <a:t> suite of automated software testing tools integrates quality into the software delivery process for early prevention, detection, and remediation of defects. </a:t>
            </a:r>
          </a:p>
          <a:p>
            <a:pPr lvl="1"/>
            <a:r>
              <a:rPr lang="en-US" dirty="0"/>
              <a:t>Parasoft continuous quality suite covers static code analysis, unit testing and code coverage, API testing and service virtualization, and UI testing, enabling delivery at speed and compliance with industry and security standards.</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54145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p:txBody>
          <a:bodyPr>
            <a:normAutofit/>
          </a:bodyPr>
          <a:lstStyle/>
          <a:p>
            <a:r>
              <a:rPr lang="en-US" dirty="0"/>
              <a:t>Features:</a:t>
            </a:r>
          </a:p>
          <a:p>
            <a:pPr lvl="1"/>
            <a:r>
              <a:rPr lang="en-US" dirty="0"/>
              <a:t>AI-powered test creation and execution</a:t>
            </a:r>
          </a:p>
          <a:p>
            <a:pPr lvl="1"/>
            <a:r>
              <a:rPr lang="en-US" dirty="0"/>
              <a:t>Low-code application testing</a:t>
            </a:r>
          </a:p>
          <a:p>
            <a:pPr lvl="1"/>
            <a:r>
              <a:rPr lang="en-US" dirty="0"/>
              <a:t>Extensive dashboards for quality reporting and analysis</a:t>
            </a:r>
          </a:p>
          <a:p>
            <a:pPr lvl="1"/>
            <a:r>
              <a:rPr lang="en-US" dirty="0"/>
              <a:t>Support for 120+ message formats and protocols</a:t>
            </a:r>
          </a:p>
          <a:p>
            <a:pPr lvl="1"/>
            <a:r>
              <a:rPr lang="en-US" dirty="0"/>
              <a:t>Integration with CI/CD pipeline and Agile DevOps workflows</a:t>
            </a:r>
            <a:endParaRPr lang="en-IN" dirty="0"/>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1532027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a:xfrm>
            <a:off x="457201" y="1381125"/>
            <a:ext cx="8228012" cy="5172075"/>
          </a:xfrm>
        </p:spPr>
        <p:txBody>
          <a:bodyPr>
            <a:normAutofit/>
          </a:bodyPr>
          <a:lstStyle/>
          <a:p>
            <a:r>
              <a:rPr lang="en-US" dirty="0"/>
              <a:t>Selenium</a:t>
            </a:r>
          </a:p>
          <a:p>
            <a:pPr lvl="1"/>
            <a:r>
              <a:rPr lang="en-US" dirty="0"/>
              <a:t>It is a software testing tool used for Regression Testing. </a:t>
            </a:r>
          </a:p>
          <a:p>
            <a:pPr lvl="1"/>
            <a:r>
              <a:rPr lang="en-US" dirty="0"/>
              <a:t>It is an open-source testing tool that provides playback and recording facility for Regression Testing. </a:t>
            </a:r>
          </a:p>
          <a:p>
            <a:pPr lvl="1"/>
            <a:r>
              <a:rPr lang="en-US" dirty="0"/>
              <a:t>The Selenium IDE only supports Mozilla Firefox web browser.</a:t>
            </a:r>
          </a:p>
          <a:p>
            <a:pPr lvl="1"/>
            <a:r>
              <a:rPr lang="en-US" dirty="0"/>
              <a:t>It provides the provision to export recorded script in other languages like Java, Ruby, </a:t>
            </a:r>
            <a:r>
              <a:rPr lang="en-US" dirty="0" err="1"/>
              <a:t>RSpec</a:t>
            </a:r>
            <a:r>
              <a:rPr lang="en-US" dirty="0"/>
              <a:t>, Python, C#, </a:t>
            </a:r>
            <a:r>
              <a:rPr lang="en-US" dirty="0" err="1"/>
              <a:t>etc</a:t>
            </a:r>
            <a:endParaRPr lang="en-US" dirty="0"/>
          </a:p>
          <a:p>
            <a:pPr lvl="2"/>
            <a:r>
              <a:rPr lang="en-US" dirty="0"/>
              <a:t>It can be used with frameworks like JUnit and TestNG</a:t>
            </a:r>
          </a:p>
          <a:p>
            <a:pPr lvl="2"/>
            <a:r>
              <a:rPr lang="en-US" dirty="0"/>
              <a:t>It can execute multiple tests at a time</a:t>
            </a:r>
          </a:p>
          <a:p>
            <a:pPr lvl="2"/>
            <a:r>
              <a:rPr lang="en-US" dirty="0"/>
              <a:t>Autocomplete for Selenium commands that are common</a:t>
            </a:r>
          </a:p>
          <a:p>
            <a:pPr lvl="2"/>
            <a:r>
              <a:rPr lang="en-US" dirty="0"/>
              <a:t>Walkthrough tests</a:t>
            </a:r>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262190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CEF84-2CEB-4463-8698-65BE52910668}"/>
              </a:ext>
            </a:extLst>
          </p:cNvPr>
          <p:cNvSpPr>
            <a:spLocks noGrp="1"/>
          </p:cNvSpPr>
          <p:nvPr>
            <p:ph sz="quarter" idx="12"/>
          </p:nvPr>
        </p:nvSpPr>
        <p:spPr>
          <a:xfrm>
            <a:off x="457201" y="1381125"/>
            <a:ext cx="8228012" cy="5172075"/>
          </a:xfrm>
        </p:spPr>
        <p:txBody>
          <a:bodyPr>
            <a:normAutofit/>
          </a:bodyPr>
          <a:lstStyle/>
          <a:p>
            <a:pPr lvl="2"/>
            <a:r>
              <a:rPr lang="en-US" dirty="0"/>
              <a:t>Identifies the element using id, name, X-path, etc.</a:t>
            </a:r>
          </a:p>
          <a:p>
            <a:pPr lvl="2"/>
            <a:r>
              <a:rPr lang="en-US" dirty="0"/>
              <a:t>Store tests as Ruby Script, HTML, and any other format</a:t>
            </a:r>
          </a:p>
          <a:p>
            <a:pPr lvl="2"/>
            <a:r>
              <a:rPr lang="en-US" dirty="0"/>
              <a:t>It provides an option to assert the title for every page</a:t>
            </a:r>
          </a:p>
          <a:p>
            <a:pPr lvl="2"/>
            <a:r>
              <a:rPr lang="en-US" dirty="0"/>
              <a:t>It supports selenium user-extensions.js file</a:t>
            </a:r>
          </a:p>
          <a:p>
            <a:pPr lvl="2"/>
            <a:r>
              <a:rPr lang="en-US" dirty="0"/>
              <a:t>It allows to insert comments in the middle of the script for better understanding and debugging</a:t>
            </a:r>
          </a:p>
        </p:txBody>
      </p:sp>
      <p:sp>
        <p:nvSpPr>
          <p:cNvPr id="3" name="Title 2">
            <a:extLst>
              <a:ext uri="{FF2B5EF4-FFF2-40B4-BE49-F238E27FC236}">
                <a16:creationId xmlns:a16="http://schemas.microsoft.com/office/drawing/2014/main" id="{7C3E5E1B-A0D8-43D1-8C2C-712D70F7323A}"/>
              </a:ext>
            </a:extLst>
          </p:cNvPr>
          <p:cNvSpPr>
            <a:spLocks noGrp="1"/>
          </p:cNvSpPr>
          <p:nvPr>
            <p:ph type="title"/>
          </p:nvPr>
        </p:nvSpPr>
        <p:spPr/>
        <p:txBody>
          <a:bodyPr/>
          <a:lstStyle/>
          <a:p>
            <a:r>
              <a:rPr lang="en-IN" dirty="0"/>
              <a:t>Automation Testing Tools</a:t>
            </a:r>
          </a:p>
        </p:txBody>
      </p:sp>
    </p:spTree>
    <p:extLst>
      <p:ext uri="{BB962C8B-B14F-4D97-AF65-F5344CB8AC3E}">
        <p14:creationId xmlns:p14="http://schemas.microsoft.com/office/powerpoint/2010/main" val="67374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070B22-2B01-48DB-BEF4-EE7B3A12F00F}"/>
              </a:ext>
            </a:extLst>
          </p:cNvPr>
          <p:cNvSpPr>
            <a:spLocks noGrp="1"/>
          </p:cNvSpPr>
          <p:nvPr>
            <p:ph sz="quarter" idx="12"/>
          </p:nvPr>
        </p:nvSpPr>
        <p:spPr/>
        <p:txBody>
          <a:bodyPr>
            <a:normAutofit lnSpcReduction="10000"/>
          </a:bodyPr>
          <a:lstStyle/>
          <a:p>
            <a:r>
              <a:rPr lang="en-US" dirty="0"/>
              <a:t>Selenium is a leading test automation framework that is portable and is used for testing web applications. </a:t>
            </a:r>
          </a:p>
          <a:p>
            <a:r>
              <a:rPr lang="en-US" dirty="0"/>
              <a:t>This tool provides a record and playback feature for authoring functional tests.</a:t>
            </a:r>
          </a:p>
          <a:p>
            <a:r>
              <a:rPr lang="en-US" dirty="0"/>
              <a:t>Some of the other test automation frameworks effectively used by testers are the integration testing framework, UI testing framework and more commonly used are the keyword driven frameworks.</a:t>
            </a:r>
          </a:p>
          <a:p>
            <a:r>
              <a:rPr lang="en-US" dirty="0"/>
              <a:t>Based on the application under test, these testing frameworks should be chosen to get the complete advantage of using these best test automation frameworks.</a:t>
            </a:r>
            <a:endParaRPr lang="en-IN" dirty="0"/>
          </a:p>
        </p:txBody>
      </p:sp>
      <p:sp>
        <p:nvSpPr>
          <p:cNvPr id="3" name="Title 2">
            <a:extLst>
              <a:ext uri="{FF2B5EF4-FFF2-40B4-BE49-F238E27FC236}">
                <a16:creationId xmlns:a16="http://schemas.microsoft.com/office/drawing/2014/main" id="{08C83684-9B03-40AD-B5E8-97FF2455B72D}"/>
              </a:ext>
            </a:extLst>
          </p:cNvPr>
          <p:cNvSpPr>
            <a:spLocks noGrp="1"/>
          </p:cNvSpPr>
          <p:nvPr>
            <p:ph type="title"/>
          </p:nvPr>
        </p:nvSpPr>
        <p:spPr/>
        <p:txBody>
          <a:bodyPr/>
          <a:lstStyle/>
          <a:p>
            <a:r>
              <a:rPr lang="en-US" dirty="0"/>
              <a:t>What Is Selenium Automation Framework?</a:t>
            </a:r>
            <a:endParaRPr lang="en-IN" dirty="0"/>
          </a:p>
        </p:txBody>
      </p:sp>
    </p:spTree>
    <p:extLst>
      <p:ext uri="{BB962C8B-B14F-4D97-AF65-F5344CB8AC3E}">
        <p14:creationId xmlns:p14="http://schemas.microsoft.com/office/powerpoint/2010/main" val="2561483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7B47B1-2089-4E40-B07B-9962E51D0F46}"/>
              </a:ext>
            </a:extLst>
          </p:cNvPr>
          <p:cNvSpPr>
            <a:spLocks noGrp="1"/>
          </p:cNvSpPr>
          <p:nvPr>
            <p:ph type="title"/>
          </p:nvPr>
        </p:nvSpPr>
        <p:spPr/>
        <p:txBody>
          <a:bodyPr/>
          <a:lstStyle/>
          <a:p>
            <a:r>
              <a:rPr lang="en-IN" dirty="0"/>
              <a:t>Understanding the Selenium components</a:t>
            </a:r>
          </a:p>
        </p:txBody>
      </p:sp>
      <p:pic>
        <p:nvPicPr>
          <p:cNvPr id="4" name="Picture 3">
            <a:extLst>
              <a:ext uri="{FF2B5EF4-FFF2-40B4-BE49-F238E27FC236}">
                <a16:creationId xmlns:a16="http://schemas.microsoft.com/office/drawing/2014/main" id="{D8CF0904-FB94-3AEB-8656-574D8F3045B5}"/>
              </a:ext>
            </a:extLst>
          </p:cNvPr>
          <p:cNvPicPr>
            <a:picLocks noChangeAspect="1"/>
          </p:cNvPicPr>
          <p:nvPr/>
        </p:nvPicPr>
        <p:blipFill>
          <a:blip r:embed="rId2"/>
          <a:stretch>
            <a:fillRect/>
          </a:stretch>
        </p:blipFill>
        <p:spPr>
          <a:xfrm>
            <a:off x="4071376" y="3428994"/>
            <a:ext cx="1001247" cy="11"/>
          </a:xfrm>
          <a:prstGeom prst="rect">
            <a:avLst/>
          </a:prstGeom>
        </p:spPr>
      </p:pic>
      <p:pic>
        <p:nvPicPr>
          <p:cNvPr id="7" name="Picture 6">
            <a:extLst>
              <a:ext uri="{FF2B5EF4-FFF2-40B4-BE49-F238E27FC236}">
                <a16:creationId xmlns:a16="http://schemas.microsoft.com/office/drawing/2014/main" id="{7F45B377-FB68-E129-C821-D5ECDEDF1925}"/>
              </a:ext>
            </a:extLst>
          </p:cNvPr>
          <p:cNvPicPr>
            <a:picLocks noChangeAspect="1"/>
          </p:cNvPicPr>
          <p:nvPr/>
        </p:nvPicPr>
        <p:blipFill>
          <a:blip r:embed="rId2"/>
          <a:stretch>
            <a:fillRect/>
          </a:stretch>
        </p:blipFill>
        <p:spPr>
          <a:xfrm>
            <a:off x="4071376" y="3428994"/>
            <a:ext cx="1001247" cy="11"/>
          </a:xfrm>
          <a:prstGeom prst="rect">
            <a:avLst/>
          </a:prstGeom>
        </p:spPr>
      </p:pic>
      <p:pic>
        <p:nvPicPr>
          <p:cNvPr id="9" name="Picture 8">
            <a:extLst>
              <a:ext uri="{FF2B5EF4-FFF2-40B4-BE49-F238E27FC236}">
                <a16:creationId xmlns:a16="http://schemas.microsoft.com/office/drawing/2014/main" id="{DEE2447F-0265-D4EB-9E61-46536084C008}"/>
              </a:ext>
            </a:extLst>
          </p:cNvPr>
          <p:cNvPicPr>
            <a:picLocks noChangeAspect="1"/>
          </p:cNvPicPr>
          <p:nvPr/>
        </p:nvPicPr>
        <p:blipFill>
          <a:blip r:embed="rId3"/>
          <a:stretch>
            <a:fillRect/>
          </a:stretch>
        </p:blipFill>
        <p:spPr>
          <a:xfrm>
            <a:off x="451704" y="2133600"/>
            <a:ext cx="8541998" cy="3538533"/>
          </a:xfrm>
          <a:prstGeom prst="rect">
            <a:avLst/>
          </a:prstGeom>
        </p:spPr>
      </p:pic>
    </p:spTree>
    <p:extLst>
      <p:ext uri="{BB962C8B-B14F-4D97-AF65-F5344CB8AC3E}">
        <p14:creationId xmlns:p14="http://schemas.microsoft.com/office/powerpoint/2010/main" val="2741084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7B47B1-2089-4E40-B07B-9962E51D0F46}"/>
              </a:ext>
            </a:extLst>
          </p:cNvPr>
          <p:cNvSpPr>
            <a:spLocks noGrp="1"/>
          </p:cNvSpPr>
          <p:nvPr>
            <p:ph type="title"/>
          </p:nvPr>
        </p:nvSpPr>
        <p:spPr/>
        <p:txBody>
          <a:bodyPr/>
          <a:lstStyle/>
          <a:p>
            <a:r>
              <a:rPr lang="en-IN" dirty="0"/>
              <a:t>Understanding the Selenium components</a:t>
            </a:r>
          </a:p>
        </p:txBody>
      </p:sp>
      <p:pic>
        <p:nvPicPr>
          <p:cNvPr id="4" name="Picture 3">
            <a:extLst>
              <a:ext uri="{FF2B5EF4-FFF2-40B4-BE49-F238E27FC236}">
                <a16:creationId xmlns:a16="http://schemas.microsoft.com/office/drawing/2014/main" id="{D8CF0904-FB94-3AEB-8656-574D8F3045B5}"/>
              </a:ext>
            </a:extLst>
          </p:cNvPr>
          <p:cNvPicPr>
            <a:picLocks noChangeAspect="1"/>
          </p:cNvPicPr>
          <p:nvPr/>
        </p:nvPicPr>
        <p:blipFill>
          <a:blip r:embed="rId2"/>
          <a:stretch>
            <a:fillRect/>
          </a:stretch>
        </p:blipFill>
        <p:spPr>
          <a:xfrm>
            <a:off x="4071376" y="3428994"/>
            <a:ext cx="1001247" cy="11"/>
          </a:xfrm>
          <a:prstGeom prst="rect">
            <a:avLst/>
          </a:prstGeom>
        </p:spPr>
      </p:pic>
      <p:pic>
        <p:nvPicPr>
          <p:cNvPr id="7" name="Picture 6">
            <a:extLst>
              <a:ext uri="{FF2B5EF4-FFF2-40B4-BE49-F238E27FC236}">
                <a16:creationId xmlns:a16="http://schemas.microsoft.com/office/drawing/2014/main" id="{7F45B377-FB68-E129-C821-D5ECDEDF1925}"/>
              </a:ext>
            </a:extLst>
          </p:cNvPr>
          <p:cNvPicPr>
            <a:picLocks noChangeAspect="1"/>
          </p:cNvPicPr>
          <p:nvPr/>
        </p:nvPicPr>
        <p:blipFill>
          <a:blip r:embed="rId2"/>
          <a:stretch>
            <a:fillRect/>
          </a:stretch>
        </p:blipFill>
        <p:spPr>
          <a:xfrm>
            <a:off x="4071376" y="3428994"/>
            <a:ext cx="1001247" cy="11"/>
          </a:xfrm>
          <a:prstGeom prst="rect">
            <a:avLst/>
          </a:prstGeom>
        </p:spPr>
      </p:pic>
      <p:pic>
        <p:nvPicPr>
          <p:cNvPr id="2050" name="Picture 2" descr="Selenium Suite">
            <a:extLst>
              <a:ext uri="{FF2B5EF4-FFF2-40B4-BE49-F238E27FC236}">
                <a16:creationId xmlns:a16="http://schemas.microsoft.com/office/drawing/2014/main" id="{940582FA-1AF7-D19D-DFA3-0AFB384B83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76"/>
          <a:stretch/>
        </p:blipFill>
        <p:spPr bwMode="auto">
          <a:xfrm>
            <a:off x="619852" y="1467630"/>
            <a:ext cx="7904296" cy="504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78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9106D5-35BD-4581-BB62-71FA7732282C}"/>
              </a:ext>
            </a:extLst>
          </p:cNvPr>
          <p:cNvSpPr>
            <a:spLocks noGrp="1"/>
          </p:cNvSpPr>
          <p:nvPr>
            <p:ph sz="quarter" idx="12"/>
          </p:nvPr>
        </p:nvSpPr>
        <p:spPr/>
        <p:txBody>
          <a:bodyPr>
            <a:normAutofit fontScale="92500" lnSpcReduction="20000"/>
          </a:bodyPr>
          <a:lstStyle/>
          <a:p>
            <a:r>
              <a:rPr lang="en-US" dirty="0"/>
              <a:t>The term automation refers to the automatic handling of various industrial processes. </a:t>
            </a:r>
          </a:p>
          <a:p>
            <a:r>
              <a:rPr lang="en-US" dirty="0"/>
              <a:t>It indicates that there is little to no human intervention. </a:t>
            </a:r>
          </a:p>
          <a:p>
            <a:r>
              <a:rPr lang="en-US" dirty="0"/>
              <a:t>When we define test automation in the IT sector, it means performing tests on applications via different automation tools to check how applications behave or respond to different actions. </a:t>
            </a:r>
          </a:p>
          <a:p>
            <a:r>
              <a:rPr lang="en-US" dirty="0"/>
              <a:t>These tools can be both open-source and licensed. </a:t>
            </a:r>
          </a:p>
          <a:p>
            <a:r>
              <a:rPr lang="en-US" dirty="0"/>
              <a:t>When the application is deployed, a variety of users perform a variety of actions on the application.</a:t>
            </a:r>
          </a:p>
          <a:p>
            <a:r>
              <a:rPr lang="en-US" dirty="0"/>
              <a:t>Test automation is the process of automating well-known or predictive actions of users to make sure the application behaves as expected.</a:t>
            </a:r>
            <a:endParaRPr lang="en-IN" dirty="0"/>
          </a:p>
        </p:txBody>
      </p:sp>
      <p:sp>
        <p:nvSpPr>
          <p:cNvPr id="3" name="Title 2">
            <a:extLst>
              <a:ext uri="{FF2B5EF4-FFF2-40B4-BE49-F238E27FC236}">
                <a16:creationId xmlns:a16="http://schemas.microsoft.com/office/drawing/2014/main" id="{EF79AA5B-4C42-47D6-BB20-EFAD2F461CAB}"/>
              </a:ext>
            </a:extLst>
          </p:cNvPr>
          <p:cNvSpPr>
            <a:spLocks noGrp="1"/>
          </p:cNvSpPr>
          <p:nvPr>
            <p:ph type="title"/>
          </p:nvPr>
        </p:nvSpPr>
        <p:spPr/>
        <p:txBody>
          <a:bodyPr/>
          <a:lstStyle/>
          <a:p>
            <a:r>
              <a:rPr lang="en-IN" dirty="0"/>
              <a:t>What Is Test Automation?</a:t>
            </a:r>
          </a:p>
        </p:txBody>
      </p:sp>
    </p:spTree>
    <p:extLst>
      <p:ext uri="{BB962C8B-B14F-4D97-AF65-F5344CB8AC3E}">
        <p14:creationId xmlns:p14="http://schemas.microsoft.com/office/powerpoint/2010/main" val="3284456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7B47B1-2089-4E40-B07B-9962E51D0F46}"/>
              </a:ext>
            </a:extLst>
          </p:cNvPr>
          <p:cNvSpPr>
            <a:spLocks noGrp="1"/>
          </p:cNvSpPr>
          <p:nvPr>
            <p:ph type="title"/>
          </p:nvPr>
        </p:nvSpPr>
        <p:spPr/>
        <p:txBody>
          <a:bodyPr/>
          <a:lstStyle/>
          <a:p>
            <a:r>
              <a:rPr lang="en-IN" dirty="0"/>
              <a:t>Understanding the Selenium components</a:t>
            </a:r>
          </a:p>
        </p:txBody>
      </p:sp>
      <p:pic>
        <p:nvPicPr>
          <p:cNvPr id="4" name="Picture 3">
            <a:extLst>
              <a:ext uri="{FF2B5EF4-FFF2-40B4-BE49-F238E27FC236}">
                <a16:creationId xmlns:a16="http://schemas.microsoft.com/office/drawing/2014/main" id="{D8CF0904-FB94-3AEB-8656-574D8F3045B5}"/>
              </a:ext>
            </a:extLst>
          </p:cNvPr>
          <p:cNvPicPr>
            <a:picLocks noChangeAspect="1"/>
          </p:cNvPicPr>
          <p:nvPr/>
        </p:nvPicPr>
        <p:blipFill>
          <a:blip r:embed="rId2"/>
          <a:stretch>
            <a:fillRect/>
          </a:stretch>
        </p:blipFill>
        <p:spPr>
          <a:xfrm>
            <a:off x="4071376" y="3428994"/>
            <a:ext cx="1001247" cy="11"/>
          </a:xfrm>
          <a:prstGeom prst="rect">
            <a:avLst/>
          </a:prstGeom>
        </p:spPr>
      </p:pic>
      <p:pic>
        <p:nvPicPr>
          <p:cNvPr id="7" name="Picture 6">
            <a:extLst>
              <a:ext uri="{FF2B5EF4-FFF2-40B4-BE49-F238E27FC236}">
                <a16:creationId xmlns:a16="http://schemas.microsoft.com/office/drawing/2014/main" id="{7F45B377-FB68-E129-C821-D5ECDEDF1925}"/>
              </a:ext>
            </a:extLst>
          </p:cNvPr>
          <p:cNvPicPr>
            <a:picLocks noChangeAspect="1"/>
          </p:cNvPicPr>
          <p:nvPr/>
        </p:nvPicPr>
        <p:blipFill>
          <a:blip r:embed="rId2"/>
          <a:stretch>
            <a:fillRect/>
          </a:stretch>
        </p:blipFill>
        <p:spPr>
          <a:xfrm>
            <a:off x="4071376" y="3428994"/>
            <a:ext cx="1001247" cy="11"/>
          </a:xfrm>
          <a:prstGeom prst="rect">
            <a:avLst/>
          </a:prstGeom>
        </p:spPr>
      </p:pic>
      <p:pic>
        <p:nvPicPr>
          <p:cNvPr id="3074" name="Picture 2" descr="Components of Selenium">
            <a:extLst>
              <a:ext uri="{FF2B5EF4-FFF2-40B4-BE49-F238E27FC236}">
                <a16:creationId xmlns:a16="http://schemas.microsoft.com/office/drawing/2014/main" id="{E3CB7561-D841-9311-4AC2-A512241BB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35" y="1524000"/>
            <a:ext cx="8082410" cy="4965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621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7B47B1-2089-4E40-B07B-9962E51D0F46}"/>
              </a:ext>
            </a:extLst>
          </p:cNvPr>
          <p:cNvSpPr>
            <a:spLocks noGrp="1"/>
          </p:cNvSpPr>
          <p:nvPr>
            <p:ph type="title"/>
          </p:nvPr>
        </p:nvSpPr>
        <p:spPr/>
        <p:txBody>
          <a:bodyPr/>
          <a:lstStyle/>
          <a:p>
            <a:r>
              <a:rPr lang="en-IN" dirty="0"/>
              <a:t>Understanding the Selenium components</a:t>
            </a:r>
          </a:p>
        </p:txBody>
      </p:sp>
      <p:pic>
        <p:nvPicPr>
          <p:cNvPr id="2050" name="Picture 2" descr="Selenium WebDriver">
            <a:extLst>
              <a:ext uri="{FF2B5EF4-FFF2-40B4-BE49-F238E27FC236}">
                <a16:creationId xmlns:a16="http://schemas.microsoft.com/office/drawing/2014/main" id="{864ED8F9-0415-418E-BF47-C5ACC6C0F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716766"/>
            <a:ext cx="8435806" cy="4684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16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AF13B-5AB8-4415-9DC2-933E37276FF7}"/>
              </a:ext>
            </a:extLst>
          </p:cNvPr>
          <p:cNvSpPr>
            <a:spLocks noGrp="1"/>
          </p:cNvSpPr>
          <p:nvPr>
            <p:ph type="title"/>
          </p:nvPr>
        </p:nvSpPr>
        <p:spPr/>
        <p:txBody>
          <a:bodyPr/>
          <a:lstStyle/>
          <a:p>
            <a:r>
              <a:rPr lang="en-IN" dirty="0"/>
              <a:t>Why Selenium</a:t>
            </a:r>
          </a:p>
        </p:txBody>
      </p:sp>
      <p:pic>
        <p:nvPicPr>
          <p:cNvPr id="6146" name="Picture 2" descr="Selenium popularity contributors">
            <a:extLst>
              <a:ext uri="{FF2B5EF4-FFF2-40B4-BE49-F238E27FC236}">
                <a16:creationId xmlns:a16="http://schemas.microsoft.com/office/drawing/2014/main" id="{7A8A233B-E691-4570-B0E9-E8162BECD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446217"/>
            <a:ext cx="5105400" cy="520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828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set of tools that supports rapid development of test automation for web-based applications.</a:t>
            </a:r>
          </a:p>
          <a:p>
            <a:r>
              <a:rPr lang="en-US" dirty="0"/>
              <a:t>Can be recorded and written as HTML</a:t>
            </a:r>
          </a:p>
          <a:p>
            <a:r>
              <a:rPr lang="en-US" dirty="0"/>
              <a:t>Support for a number of programming languages: Java, C#, Perl, PHP, Python, Ruby</a:t>
            </a:r>
          </a:p>
          <a:p>
            <a:r>
              <a:rPr lang="en-US" dirty="0"/>
              <a:t>Cross browsers support: IE, Firefox, Opera, Safari and Google Chrome</a:t>
            </a:r>
          </a:p>
          <a:p>
            <a:r>
              <a:rPr lang="en-US" dirty="0"/>
              <a:t>Cross platform support: Windows, Linux, and Macintosh.</a:t>
            </a:r>
          </a:p>
          <a:p>
            <a:endParaRPr lang="en-IN" dirty="0"/>
          </a:p>
        </p:txBody>
      </p:sp>
      <p:sp>
        <p:nvSpPr>
          <p:cNvPr id="3" name="Title 2"/>
          <p:cNvSpPr>
            <a:spLocks noGrp="1"/>
          </p:cNvSpPr>
          <p:nvPr>
            <p:ph type="title"/>
          </p:nvPr>
        </p:nvSpPr>
        <p:spPr/>
        <p:txBody>
          <a:bodyPr/>
          <a:lstStyle/>
          <a:p>
            <a:r>
              <a:rPr lang="en-US" b="0" dirty="0"/>
              <a:t>Getting Started with Selenium IDE</a:t>
            </a:r>
            <a:endParaRPr lang="en-IN" dirty="0"/>
          </a:p>
        </p:txBody>
      </p:sp>
    </p:spTree>
    <p:extLst>
      <p:ext uri="{BB962C8B-B14F-4D97-AF65-F5344CB8AC3E}">
        <p14:creationId xmlns:p14="http://schemas.microsoft.com/office/powerpoint/2010/main" val="809974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Invented in 2004 by Jason R. Huggins and team.</a:t>
            </a:r>
          </a:p>
          <a:p>
            <a:r>
              <a:rPr lang="en-US" dirty="0"/>
              <a:t>Originally named JavaScript Functional Tester [JSFT] 100% </a:t>
            </a:r>
            <a:r>
              <a:rPr lang="en-US" dirty="0" err="1"/>
              <a:t>Javascript</a:t>
            </a:r>
            <a:r>
              <a:rPr lang="en-US" dirty="0"/>
              <a:t> and HTML</a:t>
            </a:r>
          </a:p>
          <a:p>
            <a:r>
              <a:rPr lang="en-US" dirty="0"/>
              <a:t>Designed to make test writing easy</a:t>
            </a:r>
          </a:p>
          <a:p>
            <a:r>
              <a:rPr lang="en-US" dirty="0"/>
              <a:t>Open-source browser-based integration test framework built originally by </a:t>
            </a:r>
            <a:r>
              <a:rPr lang="en-US" dirty="0" err="1"/>
              <a:t>ThoughtWorks</a:t>
            </a:r>
            <a:endParaRPr lang="en-US" dirty="0"/>
          </a:p>
          <a:p>
            <a:r>
              <a:rPr lang="en-US" dirty="0"/>
              <a:t>Selenium is open-source software, released under the Apache 2.0 license and can be downloaded and used without charge. </a:t>
            </a:r>
          </a:p>
          <a:p>
            <a:endParaRPr lang="en-IN" dirty="0"/>
          </a:p>
        </p:txBody>
      </p:sp>
      <p:sp>
        <p:nvSpPr>
          <p:cNvPr id="3" name="Title 2"/>
          <p:cNvSpPr>
            <a:spLocks noGrp="1"/>
          </p:cNvSpPr>
          <p:nvPr>
            <p:ph type="title"/>
          </p:nvPr>
        </p:nvSpPr>
        <p:spPr/>
        <p:txBody>
          <a:bodyPr/>
          <a:lstStyle/>
          <a:p>
            <a:r>
              <a:rPr lang="en-US" b="0" dirty="0"/>
              <a:t>Getting Started with Selenium IDE</a:t>
            </a:r>
            <a:endParaRPr lang="en-IN" dirty="0"/>
          </a:p>
        </p:txBody>
      </p:sp>
    </p:spTree>
    <p:extLst>
      <p:ext uri="{BB962C8B-B14F-4D97-AF65-F5344CB8AC3E}">
        <p14:creationId xmlns:p14="http://schemas.microsoft.com/office/powerpoint/2010/main" val="2292449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Selenium IDE is a Firefox Add-on developed originally by Shinya </a:t>
            </a:r>
            <a:r>
              <a:rPr lang="en-US" dirty="0" err="1"/>
              <a:t>Kasatani</a:t>
            </a:r>
            <a:r>
              <a:rPr lang="en-US" dirty="0"/>
              <a:t> as a way to use the original Selenium Core code without having to copy Selenium Core onto the server. </a:t>
            </a:r>
          </a:p>
          <a:p>
            <a:r>
              <a:rPr lang="en-US" dirty="0"/>
              <a:t>Selenium Core is the key JavaScript modules that allow Selenium to drive the browser. </a:t>
            </a:r>
          </a:p>
          <a:p>
            <a:r>
              <a:rPr lang="en-US" dirty="0"/>
              <a:t>It has been developed using JavaScript so that it can interact with DOM (Document Object Model) using native JavaScript calls.</a:t>
            </a:r>
          </a:p>
          <a:p>
            <a:r>
              <a:rPr lang="en-US" dirty="0"/>
              <a:t>Selenium IDE was developed to allow testers and developers to record their actions as they follow the workflow that they need to test.</a:t>
            </a:r>
            <a:endParaRPr lang="en-IN" dirty="0"/>
          </a:p>
        </p:txBody>
      </p:sp>
      <p:sp>
        <p:nvSpPr>
          <p:cNvPr id="3" name="Title 2"/>
          <p:cNvSpPr>
            <a:spLocks noGrp="1"/>
          </p:cNvSpPr>
          <p:nvPr>
            <p:ph type="title"/>
          </p:nvPr>
        </p:nvSpPr>
        <p:spPr/>
        <p:txBody>
          <a:bodyPr/>
          <a:lstStyle/>
          <a:p>
            <a:r>
              <a:rPr lang="en-US" b="0" dirty="0"/>
              <a:t>Getting Started with Selenium IDE</a:t>
            </a:r>
            <a:endParaRPr lang="en-IN" dirty="0"/>
          </a:p>
        </p:txBody>
      </p:sp>
    </p:spTree>
    <p:extLst>
      <p:ext uri="{BB962C8B-B14F-4D97-AF65-F5344CB8AC3E}">
        <p14:creationId xmlns:p14="http://schemas.microsoft.com/office/powerpoint/2010/main" val="3048314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733675"/>
          </a:xfrm>
        </p:spPr>
        <p:txBody>
          <a:bodyPr>
            <a:normAutofit/>
          </a:bodyPr>
          <a:lstStyle/>
          <a:p>
            <a:r>
              <a:rPr lang="en-IN" dirty="0"/>
              <a:t>1. Go to http://seleniumhq.org/download/.</a:t>
            </a:r>
          </a:p>
          <a:p>
            <a:r>
              <a:rPr lang="en-US" b="1" i="1" dirty="0"/>
              <a:t>2. </a:t>
            </a:r>
            <a:r>
              <a:rPr lang="en-US" dirty="0"/>
              <a:t>Click on the download link for Selenium IDE. You may see a message appear saying </a:t>
            </a:r>
            <a:r>
              <a:rPr lang="en-US" b="1" dirty="0"/>
              <a:t>Firefox prevented this site (seleniumhq.org) from asking you to install software on your computer</a:t>
            </a:r>
            <a:r>
              <a:rPr lang="en-US" dirty="0"/>
              <a:t>. If you do, click the </a:t>
            </a:r>
            <a:r>
              <a:rPr lang="en-US" b="1" dirty="0"/>
              <a:t>Allow </a:t>
            </a:r>
            <a:r>
              <a:rPr lang="en-US" dirty="0"/>
              <a:t>button.</a:t>
            </a:r>
          </a:p>
          <a:p>
            <a:endParaRPr lang="en-IN" dirty="0"/>
          </a:p>
        </p:txBody>
      </p:sp>
      <p:sp>
        <p:nvSpPr>
          <p:cNvPr id="3" name="Title 2"/>
          <p:cNvSpPr>
            <a:spLocks noGrp="1"/>
          </p:cNvSpPr>
          <p:nvPr>
            <p:ph type="title"/>
          </p:nvPr>
        </p:nvSpPr>
        <p:spPr/>
        <p:txBody>
          <a:bodyPr/>
          <a:lstStyle/>
          <a:p>
            <a:r>
              <a:rPr lang="en-IN" b="0" dirty="0"/>
              <a:t>Installing Selenium IDE </a:t>
            </a:r>
            <a:endParaRPr lang="en-IN" dirty="0"/>
          </a:p>
        </p:txBody>
      </p:sp>
      <p:pic>
        <p:nvPicPr>
          <p:cNvPr id="4" name="Picture 3"/>
          <p:cNvPicPr>
            <a:picLocks noChangeAspect="1"/>
          </p:cNvPicPr>
          <p:nvPr/>
        </p:nvPicPr>
        <p:blipFill>
          <a:blip r:embed="rId2"/>
          <a:stretch>
            <a:fillRect/>
          </a:stretch>
        </p:blipFill>
        <p:spPr>
          <a:xfrm>
            <a:off x="1981200" y="4267200"/>
            <a:ext cx="4608290" cy="1936750"/>
          </a:xfrm>
          <a:prstGeom prst="rect">
            <a:avLst/>
          </a:prstGeom>
        </p:spPr>
      </p:pic>
    </p:spTree>
    <p:extLst>
      <p:ext uri="{BB962C8B-B14F-4D97-AF65-F5344CB8AC3E}">
        <p14:creationId xmlns:p14="http://schemas.microsoft.com/office/powerpoint/2010/main" val="1196997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733675"/>
          </a:xfrm>
        </p:spPr>
        <p:txBody>
          <a:bodyPr>
            <a:normAutofit fontScale="92500" lnSpcReduction="10000"/>
          </a:bodyPr>
          <a:lstStyle/>
          <a:p>
            <a:r>
              <a:rPr lang="en-US" dirty="0"/>
              <a:t>Once the install process is complete it will ask you to restart Firefox. </a:t>
            </a:r>
          </a:p>
          <a:p>
            <a:r>
              <a:rPr lang="en-US" dirty="0"/>
              <a:t>Click the </a:t>
            </a:r>
            <a:r>
              <a:rPr lang="en-US" b="1" dirty="0"/>
              <a:t>Restart Now </a:t>
            </a:r>
            <a:r>
              <a:rPr lang="en-US" dirty="0"/>
              <a:t>button. Firefox will close and then re-open.</a:t>
            </a:r>
          </a:p>
          <a:p>
            <a:r>
              <a:rPr lang="en-US" dirty="0"/>
              <a:t>If you have anything open in another browser it might be worth saving your work, as Firefox will try to go back to its original state but this cannot be guaranteed.</a:t>
            </a:r>
            <a:endParaRPr lang="en-IN" dirty="0"/>
          </a:p>
        </p:txBody>
      </p:sp>
      <p:sp>
        <p:nvSpPr>
          <p:cNvPr id="3" name="Title 2"/>
          <p:cNvSpPr>
            <a:spLocks noGrp="1"/>
          </p:cNvSpPr>
          <p:nvPr>
            <p:ph type="title"/>
          </p:nvPr>
        </p:nvSpPr>
        <p:spPr/>
        <p:txBody>
          <a:bodyPr/>
          <a:lstStyle/>
          <a:p>
            <a:r>
              <a:rPr lang="en-IN" b="0" dirty="0"/>
              <a:t>Installing Selenium IDE </a:t>
            </a:r>
            <a:endParaRPr lang="en-IN" dirty="0"/>
          </a:p>
        </p:txBody>
      </p:sp>
    </p:spTree>
    <p:extLst>
      <p:ext uri="{BB962C8B-B14F-4D97-AF65-F5344CB8AC3E}">
        <p14:creationId xmlns:p14="http://schemas.microsoft.com/office/powerpoint/2010/main" val="1800040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4" name="Picture 3"/>
          <p:cNvPicPr>
            <a:picLocks noChangeAspect="1"/>
          </p:cNvPicPr>
          <p:nvPr/>
        </p:nvPicPr>
        <p:blipFill>
          <a:blip r:embed="rId2"/>
          <a:stretch>
            <a:fillRect/>
          </a:stretch>
        </p:blipFill>
        <p:spPr>
          <a:xfrm>
            <a:off x="2057399" y="2016032"/>
            <a:ext cx="3984189" cy="4156167"/>
          </a:xfrm>
          <a:prstGeom prst="rect">
            <a:avLst/>
          </a:prstGeom>
        </p:spPr>
      </p:pic>
    </p:spTree>
    <p:extLst>
      <p:ext uri="{BB962C8B-B14F-4D97-AF65-F5344CB8AC3E}">
        <p14:creationId xmlns:p14="http://schemas.microsoft.com/office/powerpoint/2010/main" val="2559602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2" name="Picture 1"/>
          <p:cNvPicPr>
            <a:picLocks noChangeAspect="1"/>
          </p:cNvPicPr>
          <p:nvPr/>
        </p:nvPicPr>
        <p:blipFill>
          <a:blip r:embed="rId2"/>
          <a:stretch>
            <a:fillRect/>
          </a:stretch>
        </p:blipFill>
        <p:spPr>
          <a:xfrm>
            <a:off x="461036" y="1676400"/>
            <a:ext cx="8378164" cy="4419600"/>
          </a:xfrm>
          <a:prstGeom prst="rect">
            <a:avLst/>
          </a:prstGeom>
        </p:spPr>
      </p:pic>
    </p:spTree>
    <p:extLst>
      <p:ext uri="{BB962C8B-B14F-4D97-AF65-F5344CB8AC3E}">
        <p14:creationId xmlns:p14="http://schemas.microsoft.com/office/powerpoint/2010/main" val="3200893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46A2E7-FA72-4741-9933-465A6304CBF0}"/>
              </a:ext>
            </a:extLst>
          </p:cNvPr>
          <p:cNvSpPr>
            <a:spLocks noGrp="1"/>
          </p:cNvSpPr>
          <p:nvPr>
            <p:ph sz="quarter" idx="12"/>
          </p:nvPr>
        </p:nvSpPr>
        <p:spPr/>
        <p:txBody>
          <a:bodyPr>
            <a:normAutofit fontScale="92500" lnSpcReduction="20000"/>
          </a:bodyPr>
          <a:lstStyle/>
          <a:p>
            <a:r>
              <a:rPr lang="en-US" dirty="0"/>
              <a:t> In general, a framework is a combination of standards and rules which, when followed, can be used by an enterprise to make the best bang for their buck. </a:t>
            </a:r>
          </a:p>
          <a:p>
            <a:r>
              <a:rPr lang="en-US" dirty="0"/>
              <a:t>Similarly, a test automation framework is a platform that is a combination of programs, compilers, features, tools, etc. </a:t>
            </a:r>
          </a:p>
          <a:p>
            <a:r>
              <a:rPr lang="en-US" dirty="0"/>
              <a:t>It provides an environment where you can execute automated test scripts.</a:t>
            </a:r>
          </a:p>
          <a:p>
            <a:r>
              <a:rPr lang="en-US" dirty="0"/>
              <a:t>In short, a test automation framework is a set of components that facilitate executing tests and comprehensive reporting of test results. </a:t>
            </a:r>
          </a:p>
          <a:p>
            <a:r>
              <a:rPr lang="en-US" dirty="0"/>
              <a:t>The major components that implement a test automation framework successfully are equipment, testing tools, scripts, procedures, and most importantly, test automation engineers. </a:t>
            </a:r>
            <a:endParaRPr lang="en-IN" dirty="0"/>
          </a:p>
        </p:txBody>
      </p:sp>
      <p:sp>
        <p:nvSpPr>
          <p:cNvPr id="3" name="Title 2">
            <a:extLst>
              <a:ext uri="{FF2B5EF4-FFF2-40B4-BE49-F238E27FC236}">
                <a16:creationId xmlns:a16="http://schemas.microsoft.com/office/drawing/2014/main" id="{DF03F4FF-39C7-4EA7-8596-DE6C886406F6}"/>
              </a:ext>
            </a:extLst>
          </p:cNvPr>
          <p:cNvSpPr>
            <a:spLocks noGrp="1"/>
          </p:cNvSpPr>
          <p:nvPr>
            <p:ph type="title"/>
          </p:nvPr>
        </p:nvSpPr>
        <p:spPr/>
        <p:txBody>
          <a:bodyPr/>
          <a:lstStyle/>
          <a:p>
            <a:r>
              <a:rPr lang="en-US" dirty="0"/>
              <a:t>Basic understanding of test automation framework</a:t>
            </a:r>
            <a:endParaRPr lang="en-IN" dirty="0"/>
          </a:p>
        </p:txBody>
      </p:sp>
    </p:spTree>
    <p:extLst>
      <p:ext uri="{BB962C8B-B14F-4D97-AF65-F5344CB8AC3E}">
        <p14:creationId xmlns:p14="http://schemas.microsoft.com/office/powerpoint/2010/main" val="2467575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4" name="Picture 3"/>
          <p:cNvPicPr>
            <a:picLocks noChangeAspect="1"/>
          </p:cNvPicPr>
          <p:nvPr/>
        </p:nvPicPr>
        <p:blipFill>
          <a:blip r:embed="rId2"/>
          <a:stretch>
            <a:fillRect/>
          </a:stretch>
        </p:blipFill>
        <p:spPr>
          <a:xfrm>
            <a:off x="458160" y="1407543"/>
            <a:ext cx="8205261" cy="4704194"/>
          </a:xfrm>
          <a:prstGeom prst="rect">
            <a:avLst/>
          </a:prstGeom>
        </p:spPr>
      </p:pic>
    </p:spTree>
    <p:extLst>
      <p:ext uri="{BB962C8B-B14F-4D97-AF65-F5344CB8AC3E}">
        <p14:creationId xmlns:p14="http://schemas.microsoft.com/office/powerpoint/2010/main" val="1128627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Selenium IDE</a:t>
            </a:r>
            <a:endParaRPr lang="en-IN" dirty="0"/>
          </a:p>
        </p:txBody>
      </p:sp>
      <p:pic>
        <p:nvPicPr>
          <p:cNvPr id="2" name="Picture 1"/>
          <p:cNvPicPr>
            <a:picLocks noChangeAspect="1"/>
          </p:cNvPicPr>
          <p:nvPr/>
        </p:nvPicPr>
        <p:blipFill>
          <a:blip r:embed="rId2"/>
          <a:stretch>
            <a:fillRect/>
          </a:stretch>
        </p:blipFill>
        <p:spPr>
          <a:xfrm>
            <a:off x="762000" y="1905000"/>
            <a:ext cx="7978554" cy="2057400"/>
          </a:xfrm>
          <a:prstGeom prst="rect">
            <a:avLst/>
          </a:prstGeom>
        </p:spPr>
      </p:pic>
    </p:spTree>
    <p:extLst>
      <p:ext uri="{BB962C8B-B14F-4D97-AF65-F5344CB8AC3E}">
        <p14:creationId xmlns:p14="http://schemas.microsoft.com/office/powerpoint/2010/main" val="3622213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lnSpcReduction="10000"/>
          </a:bodyPr>
          <a:lstStyle/>
          <a:p>
            <a:r>
              <a:rPr lang="en-US" dirty="0"/>
              <a:t>Tests should always have a known starting point. </a:t>
            </a:r>
          </a:p>
          <a:p>
            <a:r>
              <a:rPr lang="en-US" dirty="0"/>
              <a:t>In the context of Selenium, this could mean opening a certain page to start a workflow.</a:t>
            </a:r>
          </a:p>
          <a:p>
            <a:r>
              <a:rPr lang="en-US" dirty="0"/>
              <a:t>Tests should not have to rely on any other tests to run. If a test is going to add something, do not have a separate test to delete it. </a:t>
            </a:r>
          </a:p>
          <a:p>
            <a:r>
              <a:rPr lang="en-US" dirty="0"/>
              <a:t>This is to ensure that if something goes wrong in one test, it will not mean you have a lot of unnecessary failures to check.</a:t>
            </a:r>
          </a:p>
          <a:p>
            <a:r>
              <a:rPr lang="en-US" dirty="0"/>
              <a:t>Tests should only test one thing at a time.</a:t>
            </a:r>
          </a:p>
          <a:p>
            <a:r>
              <a:rPr lang="en-US" dirty="0"/>
              <a:t>Tests should clean up after themselves.</a:t>
            </a:r>
            <a:endParaRPr lang="en-IN" dirty="0"/>
          </a:p>
        </p:txBody>
      </p:sp>
      <p:sp>
        <p:nvSpPr>
          <p:cNvPr id="3" name="Title 2"/>
          <p:cNvSpPr>
            <a:spLocks noGrp="1"/>
          </p:cNvSpPr>
          <p:nvPr>
            <p:ph type="title"/>
          </p:nvPr>
        </p:nvSpPr>
        <p:spPr/>
        <p:txBody>
          <a:bodyPr/>
          <a:lstStyle/>
          <a:p>
            <a:r>
              <a:rPr lang="en-IN" b="0" dirty="0"/>
              <a:t>Rules for automation</a:t>
            </a:r>
            <a:endParaRPr lang="en-IN" dirty="0"/>
          </a:p>
        </p:txBody>
      </p:sp>
    </p:spTree>
    <p:extLst>
      <p:ext uri="{BB962C8B-B14F-4D97-AF65-F5344CB8AC3E}">
        <p14:creationId xmlns:p14="http://schemas.microsoft.com/office/powerpoint/2010/main" val="2369658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To start recording the tests we will need to start Mozilla Firefox. </a:t>
            </a:r>
          </a:p>
          <a:p>
            <a:r>
              <a:rPr lang="en-US" dirty="0"/>
              <a:t>Once it has been loaded, you will need to start Selenium IDE.</a:t>
            </a:r>
          </a:p>
          <a:p>
            <a:r>
              <a:rPr lang="en-US" dirty="0"/>
              <a:t>You will find it under the Tools dropdown menu in Mozilla Firefox or in the Web Developer dropdown menu.</a:t>
            </a:r>
          </a:p>
          <a:p>
            <a:r>
              <a:rPr lang="en-US" dirty="0"/>
              <a:t>Once loaded it will look like the next screenshot. Note that the record button is engaged when you first load the IDE.</a:t>
            </a:r>
            <a:endParaRPr lang="en-IN" dirty="0"/>
          </a:p>
        </p:txBody>
      </p:sp>
      <p:sp>
        <p:nvSpPr>
          <p:cNvPr id="3" name="Title 2"/>
          <p:cNvSpPr>
            <a:spLocks noGrp="1"/>
          </p:cNvSpPr>
          <p:nvPr>
            <p:ph type="title"/>
          </p:nvPr>
        </p:nvSpPr>
        <p:spPr/>
        <p:txBody>
          <a:bodyPr/>
          <a:lstStyle/>
          <a:p>
            <a:r>
              <a:rPr lang="en-US" b="0" dirty="0"/>
              <a:t>Recording your first test with Selenium IDE</a:t>
            </a:r>
            <a:endParaRPr lang="en-IN" dirty="0"/>
          </a:p>
        </p:txBody>
      </p:sp>
    </p:spTree>
    <p:extLst>
      <p:ext uri="{BB962C8B-B14F-4D97-AF65-F5344CB8AC3E}">
        <p14:creationId xmlns:p14="http://schemas.microsoft.com/office/powerpoint/2010/main" val="455335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Recording your first test with Selenium IDE</a:t>
            </a:r>
            <a:endParaRPr lang="en-IN" dirty="0"/>
          </a:p>
        </p:txBody>
      </p:sp>
      <p:pic>
        <p:nvPicPr>
          <p:cNvPr id="5" name="Picture 4"/>
          <p:cNvPicPr>
            <a:picLocks noChangeAspect="1"/>
          </p:cNvPicPr>
          <p:nvPr/>
        </p:nvPicPr>
        <p:blipFill rotWithShape="1">
          <a:blip r:embed="rId2"/>
          <a:srcRect l="32500" t="7037" r="32500" b="12963"/>
          <a:stretch/>
        </p:blipFill>
        <p:spPr>
          <a:xfrm>
            <a:off x="2133600" y="1600200"/>
            <a:ext cx="3962400" cy="5094514"/>
          </a:xfrm>
          <a:prstGeom prst="rect">
            <a:avLst/>
          </a:prstGeom>
        </p:spPr>
      </p:pic>
    </p:spTree>
    <p:extLst>
      <p:ext uri="{BB962C8B-B14F-4D97-AF65-F5344CB8AC3E}">
        <p14:creationId xmlns:p14="http://schemas.microsoft.com/office/powerpoint/2010/main" val="337230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IN" dirty="0"/>
              <a:t> </a:t>
            </a:r>
            <a:r>
              <a:rPr lang="en-IN" dirty="0" err="1"/>
              <a:t>verifyElementPresent</a:t>
            </a:r>
            <a:endParaRPr lang="en-IN" dirty="0"/>
          </a:p>
          <a:p>
            <a:r>
              <a:rPr lang="en-IN" dirty="0"/>
              <a:t> </a:t>
            </a:r>
            <a:r>
              <a:rPr lang="en-IN" dirty="0" err="1"/>
              <a:t>assertElementPresent</a:t>
            </a:r>
            <a:endParaRPr lang="en-IN" dirty="0"/>
          </a:p>
          <a:p>
            <a:r>
              <a:rPr lang="en-IN" dirty="0"/>
              <a:t> </a:t>
            </a:r>
            <a:r>
              <a:rPr lang="en-IN" dirty="0" err="1"/>
              <a:t>verifyElementNotPresent</a:t>
            </a:r>
            <a:endParaRPr lang="en-IN" dirty="0"/>
          </a:p>
          <a:p>
            <a:r>
              <a:rPr lang="en-IN" dirty="0"/>
              <a:t> </a:t>
            </a:r>
            <a:r>
              <a:rPr lang="en-IN" dirty="0" err="1"/>
              <a:t>assertElementNotPresent</a:t>
            </a:r>
            <a:endParaRPr lang="en-IN" dirty="0"/>
          </a:p>
          <a:p>
            <a:r>
              <a:rPr lang="en-IN" dirty="0"/>
              <a:t> </a:t>
            </a:r>
            <a:r>
              <a:rPr lang="en-IN" dirty="0" err="1"/>
              <a:t>verifyText</a:t>
            </a:r>
            <a:endParaRPr lang="en-IN" dirty="0"/>
          </a:p>
          <a:p>
            <a:r>
              <a:rPr lang="en-IN" dirty="0"/>
              <a:t> </a:t>
            </a:r>
            <a:r>
              <a:rPr lang="en-IN" dirty="0" err="1"/>
              <a:t>assertText</a:t>
            </a:r>
            <a:endParaRPr lang="en-IN" dirty="0"/>
          </a:p>
          <a:p>
            <a:r>
              <a:rPr lang="en-IN" dirty="0"/>
              <a:t> </a:t>
            </a:r>
            <a:r>
              <a:rPr lang="en-IN" dirty="0" err="1"/>
              <a:t>verifyAttribute</a:t>
            </a:r>
            <a:endParaRPr lang="en-IN" dirty="0"/>
          </a:p>
          <a:p>
            <a:r>
              <a:rPr lang="en-IN" dirty="0"/>
              <a:t> </a:t>
            </a:r>
            <a:r>
              <a:rPr lang="en-IN" dirty="0" err="1"/>
              <a:t>assertAttribute</a:t>
            </a:r>
            <a:endParaRPr lang="en-IN" dirty="0"/>
          </a:p>
          <a:p>
            <a:r>
              <a:rPr lang="en-IN" dirty="0"/>
              <a:t> </a:t>
            </a:r>
            <a:r>
              <a:rPr lang="en-IN" dirty="0" err="1"/>
              <a:t>verifyChecked</a:t>
            </a:r>
            <a:endParaRPr lang="en-IN" dirty="0"/>
          </a:p>
          <a:p>
            <a:r>
              <a:rPr lang="en-IN" dirty="0"/>
              <a:t> </a:t>
            </a:r>
            <a:r>
              <a:rPr lang="en-IN" dirty="0" err="1"/>
              <a:t>assertChecked</a:t>
            </a:r>
            <a:endParaRPr lang="en-IN" dirty="0"/>
          </a:p>
          <a:p>
            <a:r>
              <a:rPr lang="en-IN" dirty="0"/>
              <a:t> </a:t>
            </a:r>
            <a:r>
              <a:rPr lang="en-IN" dirty="0" err="1"/>
              <a:t>verifyAlert</a:t>
            </a:r>
            <a:endParaRPr lang="en-IN" dirty="0"/>
          </a:p>
          <a:p>
            <a:r>
              <a:rPr lang="en-IN" dirty="0"/>
              <a:t> </a:t>
            </a:r>
            <a:r>
              <a:rPr lang="en-IN" dirty="0" err="1"/>
              <a:t>assertAlert</a:t>
            </a:r>
            <a:endParaRPr lang="en-IN" dirty="0"/>
          </a:p>
          <a:p>
            <a:r>
              <a:rPr lang="en-IN" dirty="0"/>
              <a:t> </a:t>
            </a:r>
            <a:r>
              <a:rPr lang="en-IN" dirty="0" err="1"/>
              <a:t>verifyTitle</a:t>
            </a:r>
            <a:endParaRPr lang="en-IN" dirty="0"/>
          </a:p>
          <a:p>
            <a:r>
              <a:rPr lang="en-IN" dirty="0"/>
              <a:t> </a:t>
            </a:r>
            <a:r>
              <a:rPr lang="en-IN" dirty="0" err="1"/>
              <a:t>assertTitle</a:t>
            </a:r>
            <a:endParaRPr lang="en-IN" dirty="0"/>
          </a:p>
        </p:txBody>
      </p:sp>
      <p:sp>
        <p:nvSpPr>
          <p:cNvPr id="3" name="Title 2"/>
          <p:cNvSpPr>
            <a:spLocks noGrp="1"/>
          </p:cNvSpPr>
          <p:nvPr>
            <p:ph type="title"/>
          </p:nvPr>
        </p:nvSpPr>
        <p:spPr/>
        <p:txBody>
          <a:bodyPr/>
          <a:lstStyle/>
          <a:p>
            <a:r>
              <a:rPr lang="en-IN" b="0" dirty="0"/>
              <a:t>verify and assert methods</a:t>
            </a:r>
            <a:endParaRPr lang="en-IN" dirty="0"/>
          </a:p>
        </p:txBody>
      </p:sp>
    </p:spTree>
    <p:extLst>
      <p:ext uri="{BB962C8B-B14F-4D97-AF65-F5344CB8AC3E}">
        <p14:creationId xmlns:p14="http://schemas.microsoft.com/office/powerpoint/2010/main" val="1592098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Selenium IDE</a:t>
            </a:r>
          </a:p>
        </p:txBody>
      </p:sp>
      <p:pic>
        <p:nvPicPr>
          <p:cNvPr id="2050" name="Picture 2" descr="Introduction to Selenium 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75" y="1447800"/>
            <a:ext cx="6667500" cy="518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142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3 Types of Commands</a:t>
            </a:r>
          </a:p>
          <a:p>
            <a:endParaRPr lang="en-IN" dirty="0"/>
          </a:p>
        </p:txBody>
      </p:sp>
      <p:sp>
        <p:nvSpPr>
          <p:cNvPr id="3" name="Title 2"/>
          <p:cNvSpPr>
            <a:spLocks noGrp="1"/>
          </p:cNvSpPr>
          <p:nvPr>
            <p:ph type="title"/>
          </p:nvPr>
        </p:nvSpPr>
        <p:spPr/>
        <p:txBody>
          <a:bodyPr/>
          <a:lstStyle/>
          <a:p>
            <a:r>
              <a:rPr lang="en-US" dirty="0"/>
              <a:t>Introduction to Selenium Commands - </a:t>
            </a:r>
            <a:r>
              <a:rPr lang="en-US" dirty="0" err="1"/>
              <a:t>Selenese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141564485"/>
              </p:ext>
            </p:extLst>
          </p:nvPr>
        </p:nvGraphicFramePr>
        <p:xfrm>
          <a:off x="457199" y="2235096"/>
          <a:ext cx="8305800" cy="3139440"/>
        </p:xfrm>
        <a:graphic>
          <a:graphicData uri="http://schemas.openxmlformats.org/drawingml/2006/table">
            <a:tbl>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0">
                <a:tc>
                  <a:txBody>
                    <a:bodyPr/>
                    <a:lstStyle/>
                    <a:p>
                      <a:pPr algn="ctr" fontAlgn="t"/>
                      <a:r>
                        <a:rPr lang="en-IN" b="1">
                          <a:effectLst/>
                        </a:rPr>
                        <a:t>Actions</a:t>
                      </a:r>
                      <a:endParaRPr lang="en-IN">
                        <a:effectLst/>
                      </a:endParaRPr>
                    </a:p>
                  </a:txBody>
                  <a:tcPr marL="60960" marR="60960" marT="60960" marB="60960">
                    <a:lnL w="12700" cap="flat" cmpd="sng" algn="ctr">
                      <a:solidFill>
                        <a:srgbClr val="5083F3"/>
                      </a:solidFill>
                      <a:prstDash val="solid"/>
                      <a:round/>
                      <a:headEnd type="none" w="med" len="med"/>
                      <a:tailEnd type="none" w="med" len="med"/>
                    </a:lnL>
                    <a:lnR w="12700" cap="flat" cmpd="sng" algn="ctr">
                      <a:solidFill>
                        <a:srgbClr val="B083F3"/>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1083F3"/>
                      </a:solidFill>
                      <a:prstDash val="solid"/>
                      <a:round/>
                      <a:headEnd type="none" w="med" len="med"/>
                      <a:tailEnd type="none" w="med" len="med"/>
                    </a:lnB>
                    <a:solidFill>
                      <a:srgbClr val="F9F9F9"/>
                    </a:solidFill>
                  </a:tcPr>
                </a:tc>
                <a:tc>
                  <a:txBody>
                    <a:bodyPr/>
                    <a:lstStyle/>
                    <a:p>
                      <a:pPr algn="l" fontAlgn="t"/>
                      <a:r>
                        <a:rPr lang="en-US" dirty="0">
                          <a:effectLst/>
                        </a:rPr>
                        <a:t>These are commands that directly interact with page elements.</a:t>
                      </a:r>
                    </a:p>
                    <a:p>
                      <a:pPr algn="l" fontAlgn="t"/>
                      <a:r>
                        <a:rPr lang="en-US" dirty="0">
                          <a:effectLst/>
                        </a:rPr>
                        <a:t>Example: the "click" command is an action because you directly interact with the element you are clicking at.</a:t>
                      </a:r>
                    </a:p>
                    <a:p>
                      <a:pPr algn="l" fontAlgn="t"/>
                      <a:r>
                        <a:rPr lang="en-US" dirty="0">
                          <a:effectLst/>
                        </a:rPr>
                        <a:t>The "type" command is also an action because you are putting values into a text box, and the text box shows them to you in return. There is a two-way interaction between you and the text box.</a:t>
                      </a:r>
                    </a:p>
                  </a:txBody>
                  <a:tcPr marL="60960" marR="60960" marT="60960" marB="60960">
                    <a:lnL w="12700" cap="flat" cmpd="sng" algn="ctr">
                      <a:solidFill>
                        <a:srgbClr val="B083F3"/>
                      </a:solidFill>
                      <a:prstDash val="solid"/>
                      <a:round/>
                      <a:headEnd type="none" w="med" len="med"/>
                      <a:tailEnd type="none" w="med" len="med"/>
                    </a:lnL>
                    <a:lnR w="12700" cap="flat" cmpd="sng" algn="ctr">
                      <a:solidFill>
                        <a:srgbClr val="107FF3"/>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F082F3"/>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497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3 Types of Commands</a:t>
            </a:r>
          </a:p>
          <a:p>
            <a:endParaRPr lang="en-IN" dirty="0"/>
          </a:p>
        </p:txBody>
      </p:sp>
      <p:sp>
        <p:nvSpPr>
          <p:cNvPr id="3" name="Title 2"/>
          <p:cNvSpPr>
            <a:spLocks noGrp="1"/>
          </p:cNvSpPr>
          <p:nvPr>
            <p:ph type="title"/>
          </p:nvPr>
        </p:nvSpPr>
        <p:spPr/>
        <p:txBody>
          <a:bodyPr/>
          <a:lstStyle/>
          <a:p>
            <a:r>
              <a:rPr lang="en-US" dirty="0"/>
              <a:t>Introduction to Selenium Commands - </a:t>
            </a:r>
            <a:r>
              <a:rPr lang="en-US" dirty="0" err="1"/>
              <a:t>Selenese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35711034"/>
              </p:ext>
            </p:extLst>
          </p:nvPr>
        </p:nvGraphicFramePr>
        <p:xfrm>
          <a:off x="461034" y="2497931"/>
          <a:ext cx="8378166" cy="2042160"/>
        </p:xfrm>
        <a:graphic>
          <a:graphicData uri="http://schemas.openxmlformats.org/drawingml/2006/table">
            <a:tbl>
              <a:tblPr/>
              <a:tblGrid>
                <a:gridCol w="4189083">
                  <a:extLst>
                    <a:ext uri="{9D8B030D-6E8A-4147-A177-3AD203B41FA5}">
                      <a16:colId xmlns:a16="http://schemas.microsoft.com/office/drawing/2014/main" val="20000"/>
                    </a:ext>
                  </a:extLst>
                </a:gridCol>
                <a:gridCol w="4189083">
                  <a:extLst>
                    <a:ext uri="{9D8B030D-6E8A-4147-A177-3AD203B41FA5}">
                      <a16:colId xmlns:a16="http://schemas.microsoft.com/office/drawing/2014/main" val="20001"/>
                    </a:ext>
                  </a:extLst>
                </a:gridCol>
              </a:tblGrid>
              <a:tr h="0">
                <a:tc>
                  <a:txBody>
                    <a:bodyPr/>
                    <a:lstStyle/>
                    <a:p>
                      <a:pPr algn="ctr" fontAlgn="t"/>
                      <a:r>
                        <a:rPr lang="en-IN" b="1">
                          <a:effectLst/>
                        </a:rPr>
                        <a:t>Accessors</a:t>
                      </a:r>
                      <a:endParaRPr lang="en-IN">
                        <a:effectLst/>
                      </a:endParaRPr>
                    </a:p>
                  </a:txBody>
                  <a:tcPr marL="60960" marR="60960" marT="60960" marB="60960">
                    <a:lnL w="12700" cap="flat" cmpd="sng" algn="ctr">
                      <a:solidFill>
                        <a:srgbClr val="603EFC"/>
                      </a:solidFill>
                      <a:prstDash val="solid"/>
                      <a:round/>
                      <a:headEnd type="none" w="med" len="med"/>
                      <a:tailEnd type="none" w="med" len="med"/>
                    </a:lnL>
                    <a:lnR w="12700" cap="flat" cmpd="sng" algn="ctr">
                      <a:solidFill>
                        <a:srgbClr val="E03CFC"/>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A03CFC"/>
                      </a:solidFill>
                      <a:prstDash val="solid"/>
                      <a:round/>
                      <a:headEnd type="none" w="med" len="med"/>
                      <a:tailEnd type="none" w="med" len="med"/>
                    </a:lnB>
                    <a:solidFill>
                      <a:srgbClr val="FFFFFF"/>
                    </a:solidFill>
                  </a:tcPr>
                </a:tc>
                <a:tc>
                  <a:txBody>
                    <a:bodyPr/>
                    <a:lstStyle/>
                    <a:p>
                      <a:pPr algn="l" fontAlgn="t"/>
                      <a:r>
                        <a:rPr lang="en-US" dirty="0">
                          <a:effectLst/>
                        </a:rPr>
                        <a:t>They are commands that allow you to store values to a variable.</a:t>
                      </a:r>
                    </a:p>
                    <a:p>
                      <a:pPr algn="l" fontAlgn="t"/>
                      <a:r>
                        <a:rPr lang="en-US" dirty="0">
                          <a:effectLst/>
                        </a:rPr>
                        <a:t>Example: the "</a:t>
                      </a:r>
                      <a:r>
                        <a:rPr lang="en-US" dirty="0" err="1">
                          <a:effectLst/>
                        </a:rPr>
                        <a:t>storeTitle</a:t>
                      </a:r>
                      <a:r>
                        <a:rPr lang="en-US" dirty="0">
                          <a:effectLst/>
                        </a:rPr>
                        <a:t>" command is an accessor because it only "reads" the page title and saves it in a variable. It does not interact with any element on the page.</a:t>
                      </a:r>
                    </a:p>
                  </a:txBody>
                  <a:tcPr marL="60960" marR="60960" marT="60960" marB="60960">
                    <a:lnL w="12700" cap="flat" cmpd="sng" algn="ctr">
                      <a:solidFill>
                        <a:srgbClr val="E03CFC"/>
                      </a:solidFill>
                      <a:prstDash val="solid"/>
                      <a:round/>
                      <a:headEnd type="none" w="med" len="med"/>
                      <a:tailEnd type="none" w="med" len="med"/>
                    </a:lnL>
                    <a:lnR w="12700" cap="flat" cmpd="sng" algn="ctr">
                      <a:solidFill>
                        <a:srgbClr val="603AFC"/>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803BF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47182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3 Types of Commands</a:t>
            </a:r>
          </a:p>
          <a:p>
            <a:endParaRPr lang="en-IN" dirty="0"/>
          </a:p>
        </p:txBody>
      </p:sp>
      <p:sp>
        <p:nvSpPr>
          <p:cNvPr id="3" name="Title 2"/>
          <p:cNvSpPr>
            <a:spLocks noGrp="1"/>
          </p:cNvSpPr>
          <p:nvPr>
            <p:ph type="title"/>
          </p:nvPr>
        </p:nvSpPr>
        <p:spPr/>
        <p:txBody>
          <a:bodyPr/>
          <a:lstStyle/>
          <a:p>
            <a:r>
              <a:rPr lang="en-US" dirty="0"/>
              <a:t>Introduction to Selenium Commands - </a:t>
            </a:r>
            <a:r>
              <a:rPr lang="en-US" dirty="0" err="1"/>
              <a:t>Selenese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23542951"/>
              </p:ext>
            </p:extLst>
          </p:nvPr>
        </p:nvGraphicFramePr>
        <p:xfrm>
          <a:off x="0" y="1905000"/>
          <a:ext cx="9144000" cy="4940912"/>
        </p:xfrm>
        <a:graphic>
          <a:graphicData uri="http://schemas.openxmlformats.org/drawingml/2006/table">
            <a:tbl>
              <a:tblPr/>
              <a:tblGrid>
                <a:gridCol w="1536254">
                  <a:extLst>
                    <a:ext uri="{9D8B030D-6E8A-4147-A177-3AD203B41FA5}">
                      <a16:colId xmlns:a16="http://schemas.microsoft.com/office/drawing/2014/main" val="20000"/>
                    </a:ext>
                  </a:extLst>
                </a:gridCol>
                <a:gridCol w="7607746">
                  <a:extLst>
                    <a:ext uri="{9D8B030D-6E8A-4147-A177-3AD203B41FA5}">
                      <a16:colId xmlns:a16="http://schemas.microsoft.com/office/drawing/2014/main" val="20001"/>
                    </a:ext>
                  </a:extLst>
                </a:gridCol>
              </a:tblGrid>
              <a:tr h="4725989">
                <a:tc>
                  <a:txBody>
                    <a:bodyPr/>
                    <a:lstStyle/>
                    <a:p>
                      <a:pPr algn="l" fontAlgn="t"/>
                      <a:r>
                        <a:rPr lang="en-IN" sz="2000" b="1" dirty="0">
                          <a:effectLst/>
                        </a:rPr>
                        <a:t>Assertions</a:t>
                      </a:r>
                      <a:endParaRPr lang="en-IN" sz="2000" dirty="0">
                        <a:effectLst/>
                      </a:endParaRPr>
                    </a:p>
                  </a:txBody>
                  <a:tcPr marL="32056" marR="32056" marT="32056" marB="32056">
                    <a:lnL w="12700" cap="flat" cmpd="sng" algn="ctr">
                      <a:solidFill>
                        <a:srgbClr val="C0A06E"/>
                      </a:solidFill>
                      <a:prstDash val="solid"/>
                      <a:round/>
                      <a:headEnd type="none" w="med" len="med"/>
                      <a:tailEnd type="none" w="med" len="med"/>
                    </a:lnL>
                    <a:lnR w="12700" cap="flat" cmpd="sng" algn="ctr">
                      <a:solidFill>
                        <a:srgbClr val="60A16E"/>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809D6E"/>
                      </a:solidFill>
                      <a:prstDash val="solid"/>
                      <a:round/>
                      <a:headEnd type="none" w="med" len="med"/>
                      <a:tailEnd type="none" w="med" len="med"/>
                    </a:lnB>
                    <a:solidFill>
                      <a:srgbClr val="F9F9F9"/>
                    </a:solidFill>
                  </a:tcPr>
                </a:tc>
                <a:tc>
                  <a:txBody>
                    <a:bodyPr/>
                    <a:lstStyle/>
                    <a:p>
                      <a:pPr algn="l" fontAlgn="t"/>
                      <a:r>
                        <a:rPr lang="en-US" sz="2000" dirty="0">
                          <a:effectLst/>
                        </a:rPr>
                        <a:t>They are commands that verify if a certain condition is met.</a:t>
                      </a:r>
                    </a:p>
                    <a:p>
                      <a:pPr algn="l" fontAlgn="t"/>
                      <a:r>
                        <a:rPr lang="en-US" sz="2000" b="1" dirty="0">
                          <a:effectLst/>
                        </a:rPr>
                        <a:t>3 Types of Assertions</a:t>
                      </a:r>
                      <a:endParaRPr lang="en-US" sz="2000" dirty="0">
                        <a:effectLst/>
                      </a:endParaRPr>
                    </a:p>
                    <a:p>
                      <a:pPr algn="l" fontAlgn="t">
                        <a:buFont typeface="Arial" panose="020B0604020202020204" pitchFamily="34" charset="0"/>
                        <a:buChar char="•"/>
                      </a:pPr>
                      <a:r>
                        <a:rPr lang="en-US" sz="2000" b="1" dirty="0">
                          <a:effectLst/>
                        </a:rPr>
                        <a:t>Assert</a:t>
                      </a:r>
                      <a:r>
                        <a:rPr lang="en-US" sz="2000" dirty="0">
                          <a:effectLst/>
                        </a:rPr>
                        <a:t>. When an "assert" command fails, the test is stopped immediately.</a:t>
                      </a:r>
                    </a:p>
                    <a:p>
                      <a:pPr algn="l" fontAlgn="t">
                        <a:buFont typeface="Arial" panose="020B0604020202020204" pitchFamily="34" charset="0"/>
                        <a:buChar char="•"/>
                      </a:pPr>
                      <a:r>
                        <a:rPr lang="en-US" sz="2000" b="1" dirty="0">
                          <a:effectLst/>
                        </a:rPr>
                        <a:t>Verify</a:t>
                      </a:r>
                      <a:r>
                        <a:rPr lang="en-US" sz="2000" dirty="0">
                          <a:effectLst/>
                        </a:rPr>
                        <a:t>. When a "verify" command fails, Selenium IDE logs this failure and continues with the test execution.</a:t>
                      </a:r>
                    </a:p>
                    <a:p>
                      <a:pPr algn="l" fontAlgn="t">
                        <a:buFont typeface="Arial" panose="020B0604020202020204" pitchFamily="34" charset="0"/>
                        <a:buChar char="•"/>
                      </a:pPr>
                      <a:r>
                        <a:rPr lang="en-US" sz="2000" b="1" dirty="0" err="1">
                          <a:effectLst/>
                        </a:rPr>
                        <a:t>WaitFor</a:t>
                      </a:r>
                      <a:r>
                        <a:rPr lang="en-US" sz="2000" dirty="0">
                          <a:effectLst/>
                        </a:rPr>
                        <a:t>. Before proceeding to the next command, "</a:t>
                      </a:r>
                      <a:r>
                        <a:rPr lang="en-US" sz="2000" dirty="0" err="1">
                          <a:effectLst/>
                        </a:rPr>
                        <a:t>waitFor</a:t>
                      </a:r>
                      <a:r>
                        <a:rPr lang="en-US" sz="2000" dirty="0">
                          <a:effectLst/>
                        </a:rPr>
                        <a:t>" commands will first wait for a certain condition to become true.</a:t>
                      </a:r>
                    </a:p>
                    <a:p>
                      <a:pPr marL="742950" lvl="1" indent="-285750" algn="l" fontAlgn="t">
                        <a:buFont typeface="Arial" panose="020B0604020202020204" pitchFamily="34" charset="0"/>
                        <a:buChar char="•"/>
                      </a:pPr>
                      <a:r>
                        <a:rPr lang="en-US" sz="2000" dirty="0">
                          <a:effectLst/>
                        </a:rPr>
                        <a:t>If the condition becomes true within the waiting period, the step passes.</a:t>
                      </a:r>
                    </a:p>
                    <a:p>
                      <a:pPr marL="742950" lvl="1" indent="-285750" algn="l" fontAlgn="t">
                        <a:buFont typeface="Arial" panose="020B0604020202020204" pitchFamily="34" charset="0"/>
                        <a:buChar char="•"/>
                      </a:pPr>
                      <a:r>
                        <a:rPr lang="en-US" sz="2000" dirty="0">
                          <a:effectLst/>
                        </a:rPr>
                        <a:t>If the condition does not become true, the step fails. Failure is logged, and test execution proceeds to the next command.</a:t>
                      </a:r>
                    </a:p>
                    <a:p>
                      <a:pPr marL="742950" lvl="1" indent="-285750" algn="l" fontAlgn="t">
                        <a:buFont typeface="Arial" panose="020B0604020202020204" pitchFamily="34" charset="0"/>
                        <a:buChar char="•"/>
                      </a:pPr>
                      <a:r>
                        <a:rPr lang="en-US" sz="2000" dirty="0">
                          <a:effectLst/>
                        </a:rPr>
                        <a:t>By default, the timeout value is set to 30 seconds. You can change this in the Selenium IDE Options dialog under the General tab.</a:t>
                      </a:r>
                    </a:p>
                  </a:txBody>
                  <a:tcPr marL="32056" marR="32056" marT="32056" marB="32056">
                    <a:lnL w="12700" cap="flat" cmpd="sng" algn="ctr">
                      <a:solidFill>
                        <a:srgbClr val="60A16E"/>
                      </a:solidFill>
                      <a:prstDash val="solid"/>
                      <a:round/>
                      <a:headEnd type="none" w="med" len="med"/>
                      <a:tailEnd type="none" w="med" len="med"/>
                    </a:lnL>
                    <a:lnR w="12700" cap="flat" cmpd="sng" algn="ctr">
                      <a:solidFill>
                        <a:srgbClr val="E09E6E"/>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209F6E"/>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83365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29937A-7D89-43B3-BE66-27680683DCF7}"/>
              </a:ext>
            </a:extLst>
          </p:cNvPr>
          <p:cNvPicPr>
            <a:picLocks noChangeAspect="1"/>
          </p:cNvPicPr>
          <p:nvPr/>
        </p:nvPicPr>
        <p:blipFill>
          <a:blip r:embed="rId2"/>
          <a:stretch>
            <a:fillRect/>
          </a:stretch>
        </p:blipFill>
        <p:spPr>
          <a:xfrm>
            <a:off x="401768" y="1752600"/>
            <a:ext cx="8205260" cy="4484382"/>
          </a:xfrm>
          <a:prstGeom prst="rect">
            <a:avLst/>
          </a:prstGeom>
        </p:spPr>
      </p:pic>
      <p:sp>
        <p:nvSpPr>
          <p:cNvPr id="4" name="Title 3">
            <a:extLst>
              <a:ext uri="{FF2B5EF4-FFF2-40B4-BE49-F238E27FC236}">
                <a16:creationId xmlns:a16="http://schemas.microsoft.com/office/drawing/2014/main" id="{2E7391EE-B17D-4919-AD36-962DEA485309}"/>
              </a:ext>
            </a:extLst>
          </p:cNvPr>
          <p:cNvSpPr>
            <a:spLocks noGrp="1"/>
          </p:cNvSpPr>
          <p:nvPr>
            <p:ph type="title"/>
          </p:nvPr>
        </p:nvSpPr>
        <p:spPr/>
        <p:txBody>
          <a:bodyPr/>
          <a:lstStyle/>
          <a:p>
            <a:r>
              <a:rPr lang="en-US" dirty="0"/>
              <a:t>What are the steps for an effective Test Automation Approach?</a:t>
            </a:r>
            <a:endParaRPr lang="en-IN" dirty="0"/>
          </a:p>
        </p:txBody>
      </p:sp>
    </p:spTree>
    <p:extLst>
      <p:ext uri="{BB962C8B-B14F-4D97-AF65-F5344CB8AC3E}">
        <p14:creationId xmlns:p14="http://schemas.microsoft.com/office/powerpoint/2010/main" val="3334305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ow to use Selenium IDE with Scripts &amp; Commands (Assertions, 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215" y="1600200"/>
            <a:ext cx="5105400" cy="453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625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ow to use Selenium IDE with Scripts &amp; Commands (Assertions, 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77019"/>
            <a:ext cx="6553200" cy="564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008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72273403"/>
              </p:ext>
            </p:extLst>
          </p:nvPr>
        </p:nvGraphicFramePr>
        <p:xfrm>
          <a:off x="228600" y="1219200"/>
          <a:ext cx="8686800" cy="5078515"/>
        </p:xfrm>
        <a:graphic>
          <a:graphicData uri="http://schemas.openxmlformats.org/drawingml/2006/table">
            <a:tbl>
              <a:tblPr/>
              <a:tblGrid>
                <a:gridCol w="2209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4724400">
                  <a:extLst>
                    <a:ext uri="{9D8B030D-6E8A-4147-A177-3AD203B41FA5}">
                      <a16:colId xmlns:a16="http://schemas.microsoft.com/office/drawing/2014/main" val="20002"/>
                    </a:ext>
                  </a:extLst>
                </a:gridCol>
              </a:tblGrid>
              <a:tr h="352615">
                <a:tc>
                  <a:txBody>
                    <a:bodyPr/>
                    <a:lstStyle/>
                    <a:p>
                      <a:pPr algn="l" fontAlgn="t"/>
                      <a:r>
                        <a:rPr lang="en-IN" sz="1600" b="1">
                          <a:effectLst/>
                        </a:rPr>
                        <a:t>Command</a:t>
                      </a:r>
                    </a:p>
                  </a:txBody>
                  <a:tcPr marL="32056" marR="32056" marT="32056" marB="32056">
                    <a:lnL w="7620" cap="flat" cmpd="sng" algn="ctr">
                      <a:solidFill>
                        <a:srgbClr val="60715C"/>
                      </a:solidFill>
                      <a:prstDash val="solid"/>
                      <a:round/>
                      <a:headEnd type="none" w="med" len="med"/>
                      <a:tailEnd type="none" w="med" len="med"/>
                    </a:lnL>
                    <a:lnR w="7620" cap="flat" cmpd="sng" algn="ctr">
                      <a:solidFill>
                        <a:srgbClr val="E0725C"/>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fontAlgn="t"/>
                      <a:r>
                        <a:rPr lang="en-IN" sz="1600" b="1">
                          <a:effectLst/>
                        </a:rPr>
                        <a:t>Number of Parameters</a:t>
                      </a:r>
                    </a:p>
                  </a:txBody>
                  <a:tcPr marL="32056" marR="32056" marT="32056" marB="32056">
                    <a:lnL w="7620" cap="flat" cmpd="sng" algn="ctr">
                      <a:solidFill>
                        <a:srgbClr val="E0725C"/>
                      </a:solidFill>
                      <a:prstDash val="solid"/>
                      <a:round/>
                      <a:headEnd type="none" w="med" len="med"/>
                      <a:tailEnd type="none" w="med" len="med"/>
                    </a:lnL>
                    <a:lnR w="7620" cap="flat" cmpd="sng" algn="ctr">
                      <a:solidFill>
                        <a:srgbClr val="20785C"/>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fontAlgn="t"/>
                      <a:r>
                        <a:rPr lang="en-IN" sz="1600" b="1">
                          <a:effectLst/>
                        </a:rPr>
                        <a:t>Description</a:t>
                      </a:r>
                    </a:p>
                  </a:txBody>
                  <a:tcPr marL="32056" marR="32056" marT="32056" marB="32056">
                    <a:lnL w="7620" cap="flat" cmpd="sng" algn="ctr">
                      <a:solidFill>
                        <a:srgbClr val="20785C"/>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352615">
                <a:tc>
                  <a:txBody>
                    <a:bodyPr/>
                    <a:lstStyle/>
                    <a:p>
                      <a:pPr algn="l" fontAlgn="t"/>
                      <a:r>
                        <a:rPr lang="en-IN" sz="1600">
                          <a:effectLst/>
                        </a:rPr>
                        <a:t>open</a:t>
                      </a:r>
                    </a:p>
                  </a:txBody>
                  <a:tcPr marL="32056" marR="32056" marT="32056" marB="32056">
                    <a:lnL w="12700" cap="flat" cmpd="sng" algn="ctr">
                      <a:solidFill>
                        <a:srgbClr val="006A58"/>
                      </a:solidFill>
                      <a:prstDash val="solid"/>
                      <a:round/>
                      <a:headEnd type="none" w="med" len="med"/>
                      <a:tailEnd type="none" w="med" len="med"/>
                    </a:lnL>
                    <a:lnR w="12700" cap="flat" cmpd="sng" algn="ctr">
                      <a:solidFill>
                        <a:srgbClr val="A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0 - 2</a:t>
                      </a:r>
                    </a:p>
                  </a:txBody>
                  <a:tcPr marL="32056" marR="32056" marT="32056" marB="32056">
                    <a:lnL w="12700" cap="flat" cmpd="sng" algn="ctr">
                      <a:solidFill>
                        <a:srgbClr val="A06B58"/>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Opens a page using a URL.</a:t>
                      </a:r>
                    </a:p>
                  </a:txBody>
                  <a:tcPr marL="32056" marR="32056" marT="32056" marB="32056">
                    <a:lnL w="12700" cap="flat" cmpd="sng" algn="ctr">
                      <a:solidFill>
                        <a:srgbClr val="006658"/>
                      </a:solidFill>
                      <a:prstDash val="solid"/>
                      <a:round/>
                      <a:headEnd type="none" w="med" len="med"/>
                      <a:tailEnd type="none" w="med" len="med"/>
                    </a:lnL>
                    <a:lnR w="12700" cap="flat" cmpd="sng" algn="ctr">
                      <a:solidFill>
                        <a:srgbClr val="0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2615">
                <a:tc>
                  <a:txBody>
                    <a:bodyPr/>
                    <a:lstStyle/>
                    <a:p>
                      <a:pPr algn="l" fontAlgn="t"/>
                      <a:r>
                        <a:rPr lang="en-IN" sz="1600">
                          <a:effectLst/>
                        </a:rPr>
                        <a:t>click/clickAndWait</a:t>
                      </a:r>
                    </a:p>
                  </a:txBody>
                  <a:tcPr marL="32056" marR="32056" marT="32056" marB="32056">
                    <a:lnL w="12700" cap="flat" cmpd="sng" algn="ctr">
                      <a:solidFill>
                        <a:srgbClr val="206758"/>
                      </a:solidFill>
                      <a:prstDash val="solid"/>
                      <a:round/>
                      <a:headEnd type="none" w="med" len="med"/>
                      <a:tailEnd type="none" w="med" len="med"/>
                    </a:lnL>
                    <a:lnR w="12700" cap="flat" cmpd="sng" algn="ctr">
                      <a:solidFill>
                        <a:srgbClr val="0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006A58"/>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Clicks on a specified element.</a:t>
                      </a:r>
                    </a:p>
                  </a:txBody>
                  <a:tcPr marL="32056" marR="32056" marT="32056" marB="32056">
                    <a:lnL w="12700" cap="flat" cmpd="sng" algn="ctr">
                      <a:solidFill>
                        <a:srgbClr val="006658"/>
                      </a:solidFill>
                      <a:prstDash val="solid"/>
                      <a:round/>
                      <a:headEnd type="none" w="med" len="med"/>
                      <a:tailEnd type="none" w="med" len="med"/>
                    </a:lnL>
                    <a:lnR w="12700" cap="flat" cmpd="sng" algn="ctr">
                      <a:solidFill>
                        <a:srgbClr val="C064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352615">
                <a:tc>
                  <a:txBody>
                    <a:bodyPr/>
                    <a:lstStyle/>
                    <a:p>
                      <a:pPr algn="l" fontAlgn="t"/>
                      <a:r>
                        <a:rPr lang="en-IN" sz="1600">
                          <a:effectLst/>
                        </a:rPr>
                        <a:t>type/typeKeys</a:t>
                      </a:r>
                    </a:p>
                  </a:txBody>
                  <a:tcPr marL="32056" marR="32056" marT="32056" marB="32056">
                    <a:lnL w="12700" cap="flat" cmpd="sng" algn="ctr">
                      <a:solidFill>
                        <a:srgbClr val="206558"/>
                      </a:solidFill>
                      <a:prstDash val="solid"/>
                      <a:round/>
                      <a:headEnd type="none" w="med" len="med"/>
                      <a:tailEnd type="none" w="med" len="med"/>
                    </a:lnL>
                    <a:lnR w="12700" cap="flat" cmpd="sng" algn="ctr">
                      <a:solidFill>
                        <a:srgbClr val="0066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2</a:t>
                      </a:r>
                    </a:p>
                  </a:txBody>
                  <a:tcPr marL="32056" marR="32056" marT="32056" marB="32056">
                    <a:lnL w="12700" cap="flat" cmpd="sng" algn="ctr">
                      <a:solidFill>
                        <a:srgbClr val="006658"/>
                      </a:solidFill>
                      <a:prstDash val="solid"/>
                      <a:round/>
                      <a:headEnd type="none" w="med" len="med"/>
                      <a:tailEnd type="none" w="med" len="med"/>
                    </a:lnL>
                    <a:lnR w="12700" cap="flat" cmpd="sng" algn="ctr">
                      <a:solidFill>
                        <a:srgbClr val="0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Types a sequence of characters.</a:t>
                      </a:r>
                    </a:p>
                  </a:txBody>
                  <a:tcPr marL="32056" marR="32056" marT="32056" marB="32056">
                    <a:lnL w="12700" cap="flat" cmpd="sng" algn="ctr">
                      <a:solidFill>
                        <a:srgbClr val="006B58"/>
                      </a:solidFill>
                      <a:prstDash val="solid"/>
                      <a:round/>
                      <a:headEnd type="none" w="med" len="med"/>
                      <a:tailEnd type="none" w="med" len="med"/>
                    </a:lnL>
                    <a:lnR w="12700" cap="flat" cmpd="sng" algn="ctr">
                      <a:solidFill>
                        <a:srgbClr val="A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1118">
                <a:tc>
                  <a:txBody>
                    <a:bodyPr/>
                    <a:lstStyle/>
                    <a:p>
                      <a:pPr algn="l" fontAlgn="t"/>
                      <a:r>
                        <a:rPr lang="en-IN" sz="1600">
                          <a:effectLst/>
                        </a:rPr>
                        <a:t>verifyTitle/assertTitle</a:t>
                      </a:r>
                    </a:p>
                  </a:txBody>
                  <a:tcPr marL="32056" marR="32056" marT="32056" marB="32056">
                    <a:lnL w="12700" cap="flat" cmpd="sng" algn="ctr">
                      <a:solidFill>
                        <a:srgbClr val="A06658"/>
                      </a:solidFill>
                      <a:prstDash val="solid"/>
                      <a:round/>
                      <a:headEnd type="none" w="med" len="med"/>
                      <a:tailEnd type="none" w="med" len="med"/>
                    </a:lnL>
                    <a:lnR w="12700" cap="flat" cmpd="sng" algn="ctr">
                      <a:solidFill>
                        <a:srgbClr val="006C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006C58"/>
                      </a:solidFill>
                      <a:prstDash val="solid"/>
                      <a:round/>
                      <a:headEnd type="none" w="med" len="med"/>
                      <a:tailEnd type="none" w="med" len="med"/>
                    </a:lnL>
                    <a:lnR w="12700" cap="flat" cmpd="sng" algn="ctr">
                      <a:solidFill>
                        <a:srgbClr val="E069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Compares the actual page title with an expected value.</a:t>
                      </a:r>
                    </a:p>
                  </a:txBody>
                  <a:tcPr marL="32056" marR="32056" marT="32056" marB="32056">
                    <a:lnL w="12700" cap="flat" cmpd="sng" algn="ctr">
                      <a:solidFill>
                        <a:srgbClr val="E06958"/>
                      </a:solidFill>
                      <a:prstDash val="solid"/>
                      <a:round/>
                      <a:headEnd type="none" w="med" len="med"/>
                      <a:tailEnd type="none" w="med" len="med"/>
                    </a:lnL>
                    <a:lnR w="12700" cap="flat" cmpd="sng" algn="ctr">
                      <a:solidFill>
                        <a:srgbClr val="006B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96866">
                <a:tc>
                  <a:txBody>
                    <a:bodyPr/>
                    <a:lstStyle/>
                    <a:p>
                      <a:pPr algn="l" fontAlgn="t"/>
                      <a:r>
                        <a:rPr lang="en-IN" sz="1600">
                          <a:effectLst/>
                        </a:rPr>
                        <a:t>verifyTextPresent</a:t>
                      </a:r>
                    </a:p>
                  </a:txBody>
                  <a:tcPr marL="32056" marR="32056" marT="32056" marB="32056">
                    <a:lnL w="12700" cap="flat" cmpd="sng" algn="ctr">
                      <a:solidFill>
                        <a:srgbClr val="606558"/>
                      </a:solidFill>
                      <a:prstDash val="solid"/>
                      <a:round/>
                      <a:headEnd type="none" w="med" len="med"/>
                      <a:tailEnd type="none" w="med" len="med"/>
                    </a:lnL>
                    <a:lnR w="12700" cap="flat" cmpd="sng" algn="ctr">
                      <a:solidFill>
                        <a:srgbClr val="E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1</a:t>
                      </a:r>
                    </a:p>
                  </a:txBody>
                  <a:tcPr marL="32056" marR="32056" marT="32056" marB="32056">
                    <a:lnL w="12700" cap="flat" cmpd="sng" algn="ctr">
                      <a:solidFill>
                        <a:srgbClr val="E06A58"/>
                      </a:solidFill>
                      <a:prstDash val="solid"/>
                      <a:round/>
                      <a:headEnd type="none" w="med" len="med"/>
                      <a:tailEnd type="none" w="med" len="med"/>
                    </a:lnL>
                    <a:lnR w="12700" cap="flat" cmpd="sng" algn="ctr">
                      <a:solidFill>
                        <a:srgbClr val="6068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Checks if a certain text is found within the page.</a:t>
                      </a:r>
                    </a:p>
                  </a:txBody>
                  <a:tcPr marL="32056" marR="32056" marT="32056" marB="32056">
                    <a:lnL w="12700" cap="flat" cmpd="sng" algn="ctr">
                      <a:solidFill>
                        <a:srgbClr val="606858"/>
                      </a:solidFill>
                      <a:prstDash val="solid"/>
                      <a:round/>
                      <a:headEnd type="none" w="med" len="med"/>
                      <a:tailEnd type="none" w="med" len="med"/>
                    </a:lnL>
                    <a:lnR w="12700" cap="flat" cmpd="sng" algn="ctr">
                      <a:solidFill>
                        <a:srgbClr val="6065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96866">
                <a:tc>
                  <a:txBody>
                    <a:bodyPr/>
                    <a:lstStyle/>
                    <a:p>
                      <a:pPr algn="l" fontAlgn="t"/>
                      <a:r>
                        <a:rPr lang="en-IN" sz="1600">
                          <a:effectLst/>
                        </a:rPr>
                        <a:t>verifyElementPresent</a:t>
                      </a:r>
                    </a:p>
                  </a:txBody>
                  <a:tcPr marL="32056" marR="32056" marT="32056" marB="32056">
                    <a:lnL w="12700" cap="flat" cmpd="sng" algn="ctr">
                      <a:solidFill>
                        <a:srgbClr val="207158"/>
                      </a:solidFill>
                      <a:prstDash val="solid"/>
                      <a:round/>
                      <a:headEnd type="none" w="med" len="med"/>
                      <a:tailEnd type="none" w="med" len="med"/>
                    </a:lnL>
                    <a:lnR w="12700" cap="flat" cmpd="sng" algn="ctr">
                      <a:solidFill>
                        <a:srgbClr val="A073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A07358"/>
                      </a:solidFill>
                      <a:prstDash val="solid"/>
                      <a:round/>
                      <a:headEnd type="none" w="med" len="med"/>
                      <a:tailEnd type="none" w="med" len="med"/>
                    </a:lnL>
                    <a:lnR w="12700" cap="flat" cmpd="sng" algn="ctr">
                      <a:solidFill>
                        <a:srgbClr val="8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Checks the presence of a certain element.</a:t>
                      </a:r>
                    </a:p>
                  </a:txBody>
                  <a:tcPr marL="32056" marR="32056" marT="32056" marB="32056">
                    <a:lnL w="12700" cap="flat" cmpd="sng" algn="ctr">
                      <a:solidFill>
                        <a:srgbClr val="807058"/>
                      </a:solidFill>
                      <a:prstDash val="solid"/>
                      <a:round/>
                      <a:headEnd type="none" w="med" len="med"/>
                      <a:tailEnd type="none" w="med" len="med"/>
                    </a:lnL>
                    <a:lnR w="12700" cap="flat" cmpd="sng" algn="ctr">
                      <a:solidFill>
                        <a:srgbClr val="6065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641118">
                <a:tc>
                  <a:txBody>
                    <a:bodyPr/>
                    <a:lstStyle/>
                    <a:p>
                      <a:pPr algn="l" fontAlgn="t"/>
                      <a:r>
                        <a:rPr lang="en-IN" sz="1600">
                          <a:effectLst/>
                        </a:rPr>
                        <a:t>verifyTable</a:t>
                      </a:r>
                    </a:p>
                  </a:txBody>
                  <a:tcPr marL="32056" marR="32056" marT="32056" marB="32056">
                    <a:lnL w="12700" cap="flat" cmpd="sng" algn="ctr">
                      <a:solidFill>
                        <a:srgbClr val="E07158"/>
                      </a:solidFill>
                      <a:prstDash val="solid"/>
                      <a:round/>
                      <a:headEnd type="none" w="med" len="med"/>
                      <a:tailEnd type="none" w="med" len="med"/>
                    </a:lnL>
                    <a:lnR w="12700" cap="flat" cmpd="sng" algn="ctr">
                      <a:solidFill>
                        <a:srgbClr val="A071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600">
                          <a:effectLst/>
                        </a:rPr>
                        <a:t>2</a:t>
                      </a:r>
                    </a:p>
                  </a:txBody>
                  <a:tcPr marL="32056" marR="32056" marT="32056" marB="32056">
                    <a:lnL w="12700" cap="flat" cmpd="sng" algn="ctr">
                      <a:solidFill>
                        <a:srgbClr val="A07158"/>
                      </a:solidFill>
                      <a:prstDash val="solid"/>
                      <a:round/>
                      <a:headEnd type="none" w="med" len="med"/>
                      <a:tailEnd type="none" w="med" len="med"/>
                    </a:lnL>
                    <a:lnR w="12700" cap="flat" cmpd="sng" algn="ctr">
                      <a:solidFill>
                        <a:srgbClr val="A071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Compares the contents of a table with expected values.</a:t>
                      </a:r>
                    </a:p>
                  </a:txBody>
                  <a:tcPr marL="32056" marR="32056" marT="32056" marB="32056">
                    <a:lnL w="12700" cap="flat" cmpd="sng" algn="ctr">
                      <a:solidFill>
                        <a:srgbClr val="A07158"/>
                      </a:solidFill>
                      <a:prstDash val="solid"/>
                      <a:round/>
                      <a:headEnd type="none" w="med" len="med"/>
                      <a:tailEnd type="none" w="med" len="med"/>
                    </a:lnL>
                    <a:lnR w="12700" cap="flat" cmpd="sng" algn="ctr">
                      <a:solidFill>
                        <a:srgbClr val="4067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96866">
                <a:tc>
                  <a:txBody>
                    <a:bodyPr/>
                    <a:lstStyle/>
                    <a:p>
                      <a:pPr algn="l" fontAlgn="t"/>
                      <a:r>
                        <a:rPr lang="en-IN" sz="1600">
                          <a:effectLst/>
                        </a:rPr>
                        <a:t>waitForPageToLoad</a:t>
                      </a:r>
                    </a:p>
                  </a:txBody>
                  <a:tcPr marL="32056" marR="32056" marT="32056" marB="32056">
                    <a:lnL w="12700" cap="flat" cmpd="sng" algn="ctr">
                      <a:solidFill>
                        <a:srgbClr val="007158"/>
                      </a:solidFill>
                      <a:prstDash val="solid"/>
                      <a:round/>
                      <a:headEnd type="none" w="med" len="med"/>
                      <a:tailEnd type="none" w="med" len="med"/>
                    </a:lnL>
                    <a:lnR w="12700" cap="flat" cmpd="sng" algn="ctr">
                      <a:solidFill>
                        <a:srgbClr val="0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600">
                          <a:effectLst/>
                        </a:rPr>
                        <a:t>1</a:t>
                      </a:r>
                    </a:p>
                  </a:txBody>
                  <a:tcPr marL="32056" marR="32056" marT="32056" marB="32056">
                    <a:lnL w="12700" cap="flat" cmpd="sng" algn="ctr">
                      <a:solidFill>
                        <a:srgbClr val="007058"/>
                      </a:solidFill>
                      <a:prstDash val="solid"/>
                      <a:round/>
                      <a:headEnd type="none" w="med" len="med"/>
                      <a:tailEnd type="none" w="med" len="med"/>
                    </a:lnL>
                    <a:lnR w="12700" cap="flat" cmpd="sng" algn="ctr">
                      <a:solidFill>
                        <a:srgbClr val="8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Pauses execution until the page is loaded completely.</a:t>
                      </a:r>
                    </a:p>
                  </a:txBody>
                  <a:tcPr marL="32056" marR="32056" marT="32056" marB="32056">
                    <a:lnL w="12700" cap="flat" cmpd="sng" algn="ctr">
                      <a:solidFill>
                        <a:srgbClr val="807058"/>
                      </a:solidFill>
                      <a:prstDash val="solid"/>
                      <a:round/>
                      <a:headEnd type="none" w="med" len="med"/>
                      <a:tailEnd type="none" w="med" len="med"/>
                    </a:lnL>
                    <a:lnR w="12700" cap="flat" cmpd="sng" algn="ctr">
                      <a:solidFill>
                        <a:srgbClr val="A06A58"/>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641118">
                <a:tc>
                  <a:txBody>
                    <a:bodyPr/>
                    <a:lstStyle/>
                    <a:p>
                      <a:pPr algn="l" fontAlgn="t"/>
                      <a:r>
                        <a:rPr lang="en-IN" sz="1600">
                          <a:effectLst/>
                        </a:rPr>
                        <a:t>waitForElementPresent</a:t>
                      </a:r>
                    </a:p>
                  </a:txBody>
                  <a:tcPr marL="32056" marR="32056" marT="32056" marB="32056">
                    <a:lnL w="12700" cap="flat" cmpd="sng" algn="ctr">
                      <a:solidFill>
                        <a:srgbClr val="C06F58"/>
                      </a:solidFill>
                      <a:prstDash val="solid"/>
                      <a:round/>
                      <a:headEnd type="none" w="med" len="med"/>
                      <a:tailEnd type="none" w="med" len="med"/>
                    </a:lnL>
                    <a:lnR w="12700" cap="flat" cmpd="sng" algn="ctr">
                      <a:solidFill>
                        <a:srgbClr val="A07258"/>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006C58"/>
                      </a:solidFill>
                      <a:prstDash val="solid"/>
                      <a:round/>
                      <a:headEnd type="none" w="med" len="med"/>
                      <a:tailEnd type="none" w="med" len="med"/>
                    </a:lnB>
                    <a:solidFill>
                      <a:srgbClr val="FFFFFF"/>
                    </a:solidFill>
                  </a:tcPr>
                </a:tc>
                <a:tc>
                  <a:txBody>
                    <a:bodyPr/>
                    <a:lstStyle/>
                    <a:p>
                      <a:pPr algn="l" fontAlgn="t"/>
                      <a:r>
                        <a:rPr lang="en-IN" sz="1600">
                          <a:effectLst/>
                        </a:rPr>
                        <a:t>1</a:t>
                      </a:r>
                    </a:p>
                  </a:txBody>
                  <a:tcPr marL="32056" marR="32056" marT="32056" marB="32056">
                    <a:lnL w="12700" cap="flat" cmpd="sng" algn="ctr">
                      <a:solidFill>
                        <a:srgbClr val="A07258"/>
                      </a:solidFill>
                      <a:prstDash val="solid"/>
                      <a:round/>
                      <a:headEnd type="none" w="med" len="med"/>
                      <a:tailEnd type="none" w="med" len="med"/>
                    </a:lnL>
                    <a:lnR w="12700" cap="flat" cmpd="sng" algn="ctr">
                      <a:solidFill>
                        <a:srgbClr val="407058"/>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006C58"/>
                      </a:solidFill>
                      <a:prstDash val="solid"/>
                      <a:round/>
                      <a:headEnd type="none" w="med" len="med"/>
                      <a:tailEnd type="none" w="med" len="med"/>
                    </a:lnB>
                    <a:solidFill>
                      <a:srgbClr val="FFFFFF"/>
                    </a:solidFill>
                  </a:tcPr>
                </a:tc>
                <a:tc>
                  <a:txBody>
                    <a:bodyPr/>
                    <a:lstStyle/>
                    <a:p>
                      <a:pPr algn="l" fontAlgn="t"/>
                      <a:r>
                        <a:rPr lang="en-US" sz="1600" dirty="0">
                          <a:effectLst/>
                        </a:rPr>
                        <a:t>Pauses execution until the specified element becomes present.</a:t>
                      </a:r>
                    </a:p>
                  </a:txBody>
                  <a:tcPr marL="32056" marR="32056" marT="32056" marB="32056">
                    <a:lnL w="12700" cap="flat" cmpd="sng" algn="ctr">
                      <a:solidFill>
                        <a:srgbClr val="407058"/>
                      </a:solidFill>
                      <a:prstDash val="solid"/>
                      <a:round/>
                      <a:headEnd type="none" w="med" len="med"/>
                      <a:tailEnd type="none" w="med" len="med"/>
                    </a:lnL>
                    <a:lnR w="12700" cap="flat" cmpd="sng" algn="ctr">
                      <a:solidFill>
                        <a:srgbClr val="C06958"/>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606758"/>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79526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Locators</a:t>
            </a:r>
          </a:p>
        </p:txBody>
      </p:sp>
      <p:sp>
        <p:nvSpPr>
          <p:cNvPr id="3" name="Content Placeholder 2"/>
          <p:cNvSpPr>
            <a:spLocks noGrp="1"/>
          </p:cNvSpPr>
          <p:nvPr>
            <p:ph sz="quarter" idx="12"/>
          </p:nvPr>
        </p:nvSpPr>
        <p:spPr/>
        <p:txBody>
          <a:bodyPr/>
          <a:lstStyle/>
          <a:p>
            <a:r>
              <a:rPr lang="en-US" i="1" dirty="0"/>
              <a:t>Locators allow us to find elements on a page that can be used in our tests.</a:t>
            </a:r>
          </a:p>
          <a:p>
            <a:r>
              <a:rPr lang="en-US" dirty="0"/>
              <a:t>Locate elements by ID</a:t>
            </a:r>
          </a:p>
          <a:p>
            <a:r>
              <a:rPr lang="en-US" dirty="0"/>
              <a:t> Locate elements by Name</a:t>
            </a:r>
          </a:p>
          <a:p>
            <a:r>
              <a:rPr lang="en-US" dirty="0"/>
              <a:t> Locate elements by Link</a:t>
            </a:r>
          </a:p>
          <a:p>
            <a:r>
              <a:rPr lang="en-US" dirty="0"/>
              <a:t> Locate elements by XPath</a:t>
            </a:r>
          </a:p>
          <a:p>
            <a:r>
              <a:rPr lang="en-US" dirty="0"/>
              <a:t> Locate elements by CSS</a:t>
            </a:r>
          </a:p>
          <a:p>
            <a:r>
              <a:rPr lang="en-US" dirty="0"/>
              <a:t> Locate elements by DOM</a:t>
            </a:r>
            <a:endParaRPr lang="en-IN" dirty="0"/>
          </a:p>
        </p:txBody>
      </p:sp>
    </p:spTree>
    <p:extLst>
      <p:ext uri="{BB962C8B-B14F-4D97-AF65-F5344CB8AC3E}">
        <p14:creationId xmlns:p14="http://schemas.microsoft.com/office/powerpoint/2010/main" val="378322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On web applications today, elements should have an ID attribute for all their controls on the page.</a:t>
            </a:r>
          </a:p>
          <a:p>
            <a:r>
              <a:rPr lang="en-US" dirty="0"/>
              <a:t> A control would be an element that we can interact with and is not static text.</a:t>
            </a:r>
          </a:p>
          <a:p>
            <a:r>
              <a:rPr lang="en-US" dirty="0"/>
              <a:t>This allows Selenium to find the unique item, since IDs should be unique, and then complete the action that it needs to do against that element.</a:t>
            </a:r>
            <a:endParaRPr lang="en-IN" dirty="0"/>
          </a:p>
        </p:txBody>
      </p:sp>
      <p:sp>
        <p:nvSpPr>
          <p:cNvPr id="3" name="Title 2"/>
          <p:cNvSpPr>
            <a:spLocks noGrp="1"/>
          </p:cNvSpPr>
          <p:nvPr>
            <p:ph type="title"/>
          </p:nvPr>
        </p:nvSpPr>
        <p:spPr/>
        <p:txBody>
          <a:bodyPr/>
          <a:lstStyle/>
          <a:p>
            <a:r>
              <a:rPr lang="en-IN" b="0" dirty="0"/>
              <a:t>Locating elements by ID</a:t>
            </a:r>
            <a:endParaRPr lang="en-IN" dirty="0"/>
          </a:p>
        </p:txBody>
      </p:sp>
    </p:spTree>
    <p:extLst>
      <p:ext uri="{BB962C8B-B14F-4D97-AF65-F5344CB8AC3E}">
        <p14:creationId xmlns:p14="http://schemas.microsoft.com/office/powerpoint/2010/main" val="1649427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Locating elements by ID</a:t>
            </a:r>
            <a:endParaRPr lang="en-IN" dirty="0"/>
          </a:p>
        </p:txBody>
      </p:sp>
      <p:pic>
        <p:nvPicPr>
          <p:cNvPr id="5" name="Picture 4"/>
          <p:cNvPicPr>
            <a:picLocks noChangeAspect="1"/>
          </p:cNvPicPr>
          <p:nvPr/>
        </p:nvPicPr>
        <p:blipFill rotWithShape="1">
          <a:blip r:embed="rId2"/>
          <a:srcRect t="16296" b="5185"/>
          <a:stretch/>
        </p:blipFill>
        <p:spPr>
          <a:xfrm>
            <a:off x="-17253" y="1752600"/>
            <a:ext cx="9144000" cy="4038600"/>
          </a:xfrm>
          <a:prstGeom prst="rect">
            <a:avLst/>
          </a:prstGeom>
        </p:spPr>
      </p:pic>
    </p:spTree>
    <p:extLst>
      <p:ext uri="{BB962C8B-B14F-4D97-AF65-F5344CB8AC3E}">
        <p14:creationId xmlns:p14="http://schemas.microsoft.com/office/powerpoint/2010/main" val="3396130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Locating elements by ID</a:t>
            </a:r>
            <a:endParaRPr lang="en-IN" dirty="0"/>
          </a:p>
        </p:txBody>
      </p:sp>
      <p:pic>
        <p:nvPicPr>
          <p:cNvPr id="2" name="Picture 1"/>
          <p:cNvPicPr>
            <a:picLocks noChangeAspect="1"/>
          </p:cNvPicPr>
          <p:nvPr/>
        </p:nvPicPr>
        <p:blipFill>
          <a:blip r:embed="rId2"/>
          <a:stretch>
            <a:fillRect/>
          </a:stretch>
        </p:blipFill>
        <p:spPr>
          <a:xfrm>
            <a:off x="2362200" y="1981200"/>
            <a:ext cx="3352800" cy="4151408"/>
          </a:xfrm>
          <a:prstGeom prst="rect">
            <a:avLst/>
          </a:prstGeom>
        </p:spPr>
      </p:pic>
    </p:spTree>
    <p:extLst>
      <p:ext uri="{BB962C8B-B14F-4D97-AF65-F5344CB8AC3E}">
        <p14:creationId xmlns:p14="http://schemas.microsoft.com/office/powerpoint/2010/main" val="351220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finding elements by name</a:t>
            </a:r>
            <a:endParaRPr lang="en-IN" dirty="0"/>
          </a:p>
        </p:txBody>
      </p:sp>
      <p:pic>
        <p:nvPicPr>
          <p:cNvPr id="4" name="Picture 3"/>
          <p:cNvPicPr>
            <a:picLocks noChangeAspect="1"/>
          </p:cNvPicPr>
          <p:nvPr/>
        </p:nvPicPr>
        <p:blipFill>
          <a:blip r:embed="rId2"/>
          <a:stretch>
            <a:fillRect/>
          </a:stretch>
        </p:blipFill>
        <p:spPr>
          <a:xfrm>
            <a:off x="1143000" y="1600200"/>
            <a:ext cx="5831008" cy="4892461"/>
          </a:xfrm>
          <a:prstGeom prst="rect">
            <a:avLst/>
          </a:prstGeom>
        </p:spPr>
      </p:pic>
    </p:spTree>
    <p:extLst>
      <p:ext uri="{BB962C8B-B14F-4D97-AF65-F5344CB8AC3E}">
        <p14:creationId xmlns:p14="http://schemas.microsoft.com/office/powerpoint/2010/main" val="2618671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657475"/>
          </a:xfrm>
        </p:spPr>
        <p:txBody>
          <a:bodyPr/>
          <a:lstStyle/>
          <a:p>
            <a:r>
              <a:rPr lang="en-US" dirty="0"/>
              <a:t>There are times when there may be elements on the page that have the same name but a different attribute.</a:t>
            </a:r>
          </a:p>
          <a:p>
            <a:r>
              <a:rPr lang="en-US" dirty="0"/>
              <a:t>When this happens we can apply filters to the locator so that Selenium IDE can find the element that we are after.</a:t>
            </a:r>
          </a:p>
          <a:p>
            <a:endParaRPr lang="en-IN" dirty="0"/>
          </a:p>
        </p:txBody>
      </p:sp>
      <p:sp>
        <p:nvSpPr>
          <p:cNvPr id="3" name="Title 2"/>
          <p:cNvSpPr>
            <a:spLocks noGrp="1"/>
          </p:cNvSpPr>
          <p:nvPr>
            <p:ph type="title"/>
          </p:nvPr>
        </p:nvSpPr>
        <p:spPr/>
        <p:txBody>
          <a:bodyPr/>
          <a:lstStyle/>
          <a:p>
            <a:r>
              <a:rPr lang="en-US" b="0" dirty="0"/>
              <a:t>Adding filters to the name</a:t>
            </a:r>
            <a:endParaRPr lang="en-IN" dirty="0"/>
          </a:p>
        </p:txBody>
      </p:sp>
      <p:pic>
        <p:nvPicPr>
          <p:cNvPr id="4" name="Picture 3"/>
          <p:cNvPicPr>
            <a:picLocks noChangeAspect="1"/>
          </p:cNvPicPr>
          <p:nvPr/>
        </p:nvPicPr>
        <p:blipFill>
          <a:blip r:embed="rId2"/>
          <a:stretch>
            <a:fillRect/>
          </a:stretch>
        </p:blipFill>
        <p:spPr>
          <a:xfrm>
            <a:off x="1600200" y="4267200"/>
            <a:ext cx="5802333" cy="1828800"/>
          </a:xfrm>
          <a:prstGeom prst="rect">
            <a:avLst/>
          </a:prstGeom>
        </p:spPr>
      </p:pic>
    </p:spTree>
    <p:extLst>
      <p:ext uri="{BB962C8B-B14F-4D97-AF65-F5344CB8AC3E}">
        <p14:creationId xmlns:p14="http://schemas.microsoft.com/office/powerpoint/2010/main" val="3679457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962275"/>
          </a:xfrm>
        </p:spPr>
        <p:txBody>
          <a:bodyPr/>
          <a:lstStyle/>
          <a:p>
            <a:r>
              <a:rPr lang="en-US" dirty="0"/>
              <a:t>Probably the most common element on a page is a link.</a:t>
            </a:r>
          </a:p>
          <a:p>
            <a:r>
              <a:rPr lang="en-US" dirty="0"/>
              <a:t>Links allow pages to be joined together so end users can navigate your site with confidence.</a:t>
            </a:r>
          </a:p>
          <a:p>
            <a:r>
              <a:rPr lang="en-US" dirty="0"/>
              <a:t>You can see a screenshot of the element being found in Selenium IDE.</a:t>
            </a:r>
            <a:endParaRPr lang="en-IN" dirty="0"/>
          </a:p>
        </p:txBody>
      </p:sp>
      <p:sp>
        <p:nvSpPr>
          <p:cNvPr id="3" name="Title 2"/>
          <p:cNvSpPr>
            <a:spLocks noGrp="1"/>
          </p:cNvSpPr>
          <p:nvPr>
            <p:ph type="title"/>
          </p:nvPr>
        </p:nvSpPr>
        <p:spPr/>
        <p:txBody>
          <a:bodyPr/>
          <a:lstStyle/>
          <a:p>
            <a:r>
              <a:rPr lang="en-US" b="0" dirty="0"/>
              <a:t>finding elements by link text</a:t>
            </a:r>
            <a:endParaRPr lang="en-IN" dirty="0"/>
          </a:p>
        </p:txBody>
      </p:sp>
      <p:pic>
        <p:nvPicPr>
          <p:cNvPr id="4" name="Picture 3"/>
          <p:cNvPicPr>
            <a:picLocks noChangeAspect="1"/>
          </p:cNvPicPr>
          <p:nvPr/>
        </p:nvPicPr>
        <p:blipFill>
          <a:blip r:embed="rId2"/>
          <a:stretch>
            <a:fillRect/>
          </a:stretch>
        </p:blipFill>
        <p:spPr>
          <a:xfrm>
            <a:off x="1981200" y="4648200"/>
            <a:ext cx="4231200" cy="1118734"/>
          </a:xfrm>
          <a:prstGeom prst="rect">
            <a:avLst/>
          </a:prstGeom>
        </p:spPr>
      </p:pic>
    </p:spTree>
    <p:extLst>
      <p:ext uri="{BB962C8B-B14F-4D97-AF65-F5344CB8AC3E}">
        <p14:creationId xmlns:p14="http://schemas.microsoft.com/office/powerpoint/2010/main" val="2807762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E636FE-6326-4565-AFED-9ED0545AD765}"/>
              </a:ext>
            </a:extLst>
          </p:cNvPr>
          <p:cNvSpPr>
            <a:spLocks noGrp="1"/>
          </p:cNvSpPr>
          <p:nvPr>
            <p:ph sz="quarter" idx="12"/>
          </p:nvPr>
        </p:nvSpPr>
        <p:spPr/>
        <p:txBody>
          <a:bodyPr/>
          <a:lstStyle/>
          <a:p>
            <a:r>
              <a:rPr lang="en-US" dirty="0"/>
              <a:t>Framework supports automation testing as a technical implementation guideline. </a:t>
            </a:r>
          </a:p>
          <a:p>
            <a:r>
              <a:rPr lang="en-US" dirty="0"/>
              <a:t>For example, consider a scenario where a testing team includes members who are based on different automation testing code. </a:t>
            </a:r>
          </a:p>
          <a:p>
            <a:r>
              <a:rPr lang="en-US" dirty="0"/>
              <a:t>And, they are not able to grasp the common pieces of code and scripts updated by a team member in a project.</a:t>
            </a:r>
          </a:p>
          <a:p>
            <a:endParaRPr lang="en-IN" dirty="0"/>
          </a:p>
        </p:txBody>
      </p:sp>
      <p:sp>
        <p:nvSpPr>
          <p:cNvPr id="3" name="Title 2">
            <a:extLst>
              <a:ext uri="{FF2B5EF4-FFF2-40B4-BE49-F238E27FC236}">
                <a16:creationId xmlns:a16="http://schemas.microsoft.com/office/drawing/2014/main" id="{6523A7A0-8FF3-499E-BE4A-B00489A89B09}"/>
              </a:ext>
            </a:extLst>
          </p:cNvPr>
          <p:cNvSpPr>
            <a:spLocks noGrp="1"/>
          </p:cNvSpPr>
          <p:nvPr>
            <p:ph type="title"/>
          </p:nvPr>
        </p:nvSpPr>
        <p:spPr/>
        <p:txBody>
          <a:bodyPr/>
          <a:lstStyle/>
          <a:p>
            <a:r>
              <a:rPr lang="en-US" dirty="0"/>
              <a:t>Importance of Automation Framework in Software Testing</a:t>
            </a:r>
            <a:endParaRPr lang="en-IN" dirty="0"/>
          </a:p>
        </p:txBody>
      </p:sp>
    </p:spTree>
    <p:extLst>
      <p:ext uri="{BB962C8B-B14F-4D97-AF65-F5344CB8AC3E}">
        <p14:creationId xmlns:p14="http://schemas.microsoft.com/office/powerpoint/2010/main" val="192482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lstStyle/>
          <a:p>
            <a:r>
              <a:rPr lang="en-US" dirty="0"/>
              <a:t>There are times where the DOM will be updated via AJAX and this means that our locator needed for the test will need some form of JavaScript to see if it is there.</a:t>
            </a:r>
          </a:p>
          <a:p>
            <a:r>
              <a:rPr lang="en-US" dirty="0"/>
              <a:t>In JavaScript, calling the DOM to find the first link on the page would look like </a:t>
            </a:r>
            <a:r>
              <a:rPr lang="en-US" dirty="0" err="1"/>
              <a:t>document.links</a:t>
            </a:r>
            <a:r>
              <a:rPr lang="en-US" dirty="0"/>
              <a:t>[0];. document represents the HTML document and links is an array on that object.</a:t>
            </a:r>
            <a:endParaRPr lang="en-IN" dirty="0"/>
          </a:p>
        </p:txBody>
      </p:sp>
      <p:sp>
        <p:nvSpPr>
          <p:cNvPr id="3" name="Title 2"/>
          <p:cNvSpPr>
            <a:spLocks noGrp="1"/>
          </p:cNvSpPr>
          <p:nvPr>
            <p:ph type="title"/>
          </p:nvPr>
        </p:nvSpPr>
        <p:spPr/>
        <p:txBody>
          <a:bodyPr/>
          <a:lstStyle/>
          <a:p>
            <a:r>
              <a:rPr lang="en-US" b="0" dirty="0"/>
              <a:t>finding elements by accessing the DOM via</a:t>
            </a:r>
            <a:br>
              <a:rPr lang="en-US" b="0" dirty="0"/>
            </a:br>
            <a:r>
              <a:rPr lang="en-IN" b="0" dirty="0"/>
              <a:t>JavaScript</a:t>
            </a:r>
            <a:endParaRPr lang="en-IN" dirty="0"/>
          </a:p>
        </p:txBody>
      </p:sp>
      <p:pic>
        <p:nvPicPr>
          <p:cNvPr id="4" name="Picture 3"/>
          <p:cNvPicPr>
            <a:picLocks noChangeAspect="1"/>
          </p:cNvPicPr>
          <p:nvPr/>
        </p:nvPicPr>
        <p:blipFill>
          <a:blip r:embed="rId2"/>
          <a:stretch>
            <a:fillRect/>
          </a:stretch>
        </p:blipFill>
        <p:spPr>
          <a:xfrm>
            <a:off x="1371600" y="4876800"/>
            <a:ext cx="5557887" cy="1660604"/>
          </a:xfrm>
          <a:prstGeom prst="rect">
            <a:avLst/>
          </a:prstGeom>
        </p:spPr>
      </p:pic>
    </p:spTree>
    <p:extLst>
      <p:ext uri="{BB962C8B-B14F-4D97-AF65-F5344CB8AC3E}">
        <p14:creationId xmlns:p14="http://schemas.microsoft.com/office/powerpoint/2010/main" val="10804239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352675"/>
          </a:xfrm>
        </p:spPr>
        <p:txBody>
          <a:bodyPr>
            <a:normAutofit/>
          </a:bodyPr>
          <a:lstStyle/>
          <a:p>
            <a:r>
              <a:rPr lang="en-US" dirty="0"/>
              <a:t>XPath allows us to query the DOM as though it were an XML document.</a:t>
            </a:r>
          </a:p>
          <a:p>
            <a:r>
              <a:rPr lang="en-US" dirty="0"/>
              <a:t>With XPath we can do some rather complex queries to find elements on the page that may not have been accessible otherwise.</a:t>
            </a:r>
          </a:p>
          <a:p>
            <a:endParaRPr lang="en-IN" dirty="0"/>
          </a:p>
        </p:txBody>
      </p:sp>
      <p:sp>
        <p:nvSpPr>
          <p:cNvPr id="3" name="Title 2"/>
          <p:cNvSpPr>
            <a:spLocks noGrp="1"/>
          </p:cNvSpPr>
          <p:nvPr>
            <p:ph type="title"/>
          </p:nvPr>
        </p:nvSpPr>
        <p:spPr/>
        <p:txBody>
          <a:bodyPr/>
          <a:lstStyle/>
          <a:p>
            <a:r>
              <a:rPr lang="en-IN" b="0" dirty="0"/>
              <a:t>finding elements by XPath</a:t>
            </a:r>
            <a:endParaRPr lang="en-IN" dirty="0"/>
          </a:p>
        </p:txBody>
      </p:sp>
      <p:pic>
        <p:nvPicPr>
          <p:cNvPr id="4" name="Picture 3"/>
          <p:cNvPicPr>
            <a:picLocks noChangeAspect="1"/>
          </p:cNvPicPr>
          <p:nvPr/>
        </p:nvPicPr>
        <p:blipFill>
          <a:blip r:embed="rId2"/>
          <a:stretch>
            <a:fillRect/>
          </a:stretch>
        </p:blipFill>
        <p:spPr>
          <a:xfrm>
            <a:off x="1066800" y="3756803"/>
            <a:ext cx="7278474" cy="3008316"/>
          </a:xfrm>
          <a:prstGeom prst="rect">
            <a:avLst/>
          </a:prstGeom>
        </p:spPr>
      </p:pic>
    </p:spTree>
    <p:extLst>
      <p:ext uri="{BB962C8B-B14F-4D97-AF65-F5344CB8AC3E}">
        <p14:creationId xmlns:p14="http://schemas.microsoft.com/office/powerpoint/2010/main" val="3285305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finding elements by XPath</a:t>
            </a:r>
            <a:endParaRPr lang="en-IN" dirty="0"/>
          </a:p>
        </p:txBody>
      </p:sp>
      <p:pic>
        <p:nvPicPr>
          <p:cNvPr id="6" name="Picture 5"/>
          <p:cNvPicPr>
            <a:picLocks noChangeAspect="1"/>
          </p:cNvPicPr>
          <p:nvPr/>
        </p:nvPicPr>
        <p:blipFill rotWithShape="1">
          <a:blip r:embed="rId2"/>
          <a:srcRect l="-833" t="22222" r="833" b="8149"/>
          <a:stretch/>
        </p:blipFill>
        <p:spPr>
          <a:xfrm>
            <a:off x="-76200" y="1981200"/>
            <a:ext cx="9220200" cy="3581400"/>
          </a:xfrm>
          <a:prstGeom prst="rect">
            <a:avLst/>
          </a:prstGeom>
        </p:spPr>
      </p:pic>
      <p:cxnSp>
        <p:nvCxnSpPr>
          <p:cNvPr id="8" name="Straight Arrow Connector 7"/>
          <p:cNvCxnSpPr/>
          <p:nvPr/>
        </p:nvCxnSpPr>
        <p:spPr>
          <a:xfrm flipH="1">
            <a:off x="3810000" y="1447800"/>
            <a:ext cx="1295400" cy="304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274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Finding elements by the text they contain can be quite useful when working with web pages that have been created dynamically.</a:t>
            </a:r>
          </a:p>
          <a:p>
            <a:r>
              <a:rPr lang="en-US" dirty="0"/>
              <a:t>The elements could be from using a web based WYSIWYG editor or you might just like to find a paragraph on the page with specific text to then do further queries on.</a:t>
            </a:r>
          </a:p>
          <a:p>
            <a:r>
              <a:rPr lang="en-US" dirty="0"/>
              <a:t>To do this your query will need to have the text() method call in the query. </a:t>
            </a:r>
          </a:p>
          <a:p>
            <a:r>
              <a:rPr lang="en-US" dirty="0"/>
              <a:t>It will match the entire contents of the node if it has the format //element[text()='inner text'].</a:t>
            </a:r>
            <a:endParaRPr lang="en-IN" dirty="0"/>
          </a:p>
        </p:txBody>
      </p:sp>
      <p:sp>
        <p:nvSpPr>
          <p:cNvPr id="3" name="Title 2"/>
          <p:cNvSpPr>
            <a:spLocks noGrp="1"/>
          </p:cNvSpPr>
          <p:nvPr>
            <p:ph type="title"/>
          </p:nvPr>
        </p:nvSpPr>
        <p:spPr/>
        <p:txBody>
          <a:bodyPr/>
          <a:lstStyle/>
          <a:p>
            <a:r>
              <a:rPr lang="en-US" b="0" dirty="0"/>
              <a:t>Finding an element by the text it contains</a:t>
            </a:r>
            <a:endParaRPr lang="en-IN" dirty="0"/>
          </a:p>
        </p:txBody>
      </p:sp>
    </p:spTree>
    <p:extLst>
      <p:ext uri="{BB962C8B-B14F-4D97-AF65-F5344CB8AC3E}">
        <p14:creationId xmlns:p14="http://schemas.microsoft.com/office/powerpoint/2010/main" val="1233166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Finding an element by the text it contains</a:t>
            </a:r>
            <a:endParaRPr lang="en-IN" dirty="0"/>
          </a:p>
        </p:txBody>
      </p:sp>
      <p:pic>
        <p:nvPicPr>
          <p:cNvPr id="5" name="Picture 4"/>
          <p:cNvPicPr>
            <a:picLocks noChangeAspect="1"/>
          </p:cNvPicPr>
          <p:nvPr/>
        </p:nvPicPr>
        <p:blipFill>
          <a:blip r:embed="rId2"/>
          <a:stretch>
            <a:fillRect/>
          </a:stretch>
        </p:blipFill>
        <p:spPr>
          <a:xfrm>
            <a:off x="1219200" y="2177700"/>
            <a:ext cx="6446004" cy="1860900"/>
          </a:xfrm>
          <a:prstGeom prst="rect">
            <a:avLst/>
          </a:prstGeom>
        </p:spPr>
      </p:pic>
      <p:pic>
        <p:nvPicPr>
          <p:cNvPr id="6" name="Picture 5"/>
          <p:cNvPicPr>
            <a:picLocks noChangeAspect="1"/>
          </p:cNvPicPr>
          <p:nvPr/>
        </p:nvPicPr>
        <p:blipFill>
          <a:blip r:embed="rId3"/>
          <a:stretch>
            <a:fillRect/>
          </a:stretch>
        </p:blipFill>
        <p:spPr>
          <a:xfrm>
            <a:off x="1219200" y="4648200"/>
            <a:ext cx="6786676" cy="1752600"/>
          </a:xfrm>
          <a:prstGeom prst="rect">
            <a:avLst/>
          </a:prstGeom>
        </p:spPr>
      </p:pic>
    </p:spTree>
    <p:extLst>
      <p:ext uri="{BB962C8B-B14F-4D97-AF65-F5344CB8AC3E}">
        <p14:creationId xmlns:p14="http://schemas.microsoft.com/office/powerpoint/2010/main" val="2654253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Finding an element by the text it contains</a:t>
            </a:r>
            <a:endParaRPr lang="en-IN" dirty="0"/>
          </a:p>
        </p:txBody>
      </p:sp>
      <p:pic>
        <p:nvPicPr>
          <p:cNvPr id="7" name="Picture 6"/>
          <p:cNvPicPr>
            <a:picLocks noChangeAspect="1"/>
          </p:cNvPicPr>
          <p:nvPr/>
        </p:nvPicPr>
        <p:blipFill>
          <a:blip r:embed="rId2"/>
          <a:stretch>
            <a:fillRect/>
          </a:stretch>
        </p:blipFill>
        <p:spPr>
          <a:xfrm>
            <a:off x="442344" y="1752600"/>
            <a:ext cx="8289685" cy="2971800"/>
          </a:xfrm>
          <a:prstGeom prst="rect">
            <a:avLst/>
          </a:prstGeom>
        </p:spPr>
      </p:pic>
    </p:spTree>
    <p:extLst>
      <p:ext uri="{BB962C8B-B14F-4D97-AF65-F5344CB8AC3E}">
        <p14:creationId xmlns:p14="http://schemas.microsoft.com/office/powerpoint/2010/main" val="1075456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 finding elements by XPath can be an extremely costly exercise. </a:t>
            </a:r>
          </a:p>
          <a:p>
            <a:r>
              <a:rPr lang="en-US" dirty="0"/>
              <a:t>A way around this is to use CSS selectors to find the objects that you need. Selenium is compatible with CSS 1.0, CSS 2.0, and CSS 3.0 selectors.</a:t>
            </a:r>
          </a:p>
          <a:p>
            <a:r>
              <a:rPr lang="en-US" dirty="0"/>
              <a:t>There are a number of items that are supported like namespace in CSS 3.0 and some pseudo classes and pseudo elements.</a:t>
            </a:r>
            <a:endParaRPr lang="en-IN" dirty="0"/>
          </a:p>
        </p:txBody>
      </p:sp>
      <p:sp>
        <p:nvSpPr>
          <p:cNvPr id="3" name="Title 2"/>
          <p:cNvSpPr>
            <a:spLocks noGrp="1"/>
          </p:cNvSpPr>
          <p:nvPr>
            <p:ph type="title"/>
          </p:nvPr>
        </p:nvSpPr>
        <p:spPr/>
        <p:txBody>
          <a:bodyPr/>
          <a:lstStyle/>
          <a:p>
            <a:r>
              <a:rPr lang="en-IN" b="0" dirty="0"/>
              <a:t>CSS selectors</a:t>
            </a:r>
            <a:endParaRPr lang="en-IN" dirty="0"/>
          </a:p>
        </p:txBody>
      </p:sp>
    </p:spTree>
    <p:extLst>
      <p:ext uri="{BB962C8B-B14F-4D97-AF65-F5344CB8AC3E}">
        <p14:creationId xmlns:p14="http://schemas.microsoft.com/office/powerpoint/2010/main" val="5472853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CSS selectors</a:t>
            </a:r>
            <a:endParaRPr lang="en-IN" dirty="0"/>
          </a:p>
        </p:txBody>
      </p:sp>
      <p:pic>
        <p:nvPicPr>
          <p:cNvPr id="5" name="Picture 4"/>
          <p:cNvPicPr>
            <a:picLocks noChangeAspect="1"/>
          </p:cNvPicPr>
          <p:nvPr/>
        </p:nvPicPr>
        <p:blipFill>
          <a:blip r:embed="rId2"/>
          <a:stretch>
            <a:fillRect/>
          </a:stretch>
        </p:blipFill>
        <p:spPr>
          <a:xfrm>
            <a:off x="228600" y="1855967"/>
            <a:ext cx="8437695" cy="5002033"/>
          </a:xfrm>
          <a:prstGeom prst="rect">
            <a:avLst/>
          </a:prstGeom>
        </p:spPr>
      </p:pic>
    </p:spTree>
    <p:extLst>
      <p:ext uri="{BB962C8B-B14F-4D97-AF65-F5344CB8AC3E}">
        <p14:creationId xmlns:p14="http://schemas.microsoft.com/office/powerpoint/2010/main" val="33243610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3CEAB8-9A71-46F9-B024-3C19A6ADC1F2}"/>
              </a:ext>
            </a:extLst>
          </p:cNvPr>
          <p:cNvSpPr>
            <a:spLocks noGrp="1"/>
          </p:cNvSpPr>
          <p:nvPr>
            <p:ph type="title"/>
          </p:nvPr>
        </p:nvSpPr>
        <p:spPr/>
        <p:txBody>
          <a:bodyPr/>
          <a:lstStyle/>
          <a:p>
            <a:r>
              <a:rPr lang="en-IN" dirty="0"/>
              <a:t>Selenium WebDriver- Architecture (selenium-3)</a:t>
            </a:r>
          </a:p>
        </p:txBody>
      </p:sp>
      <p:pic>
        <p:nvPicPr>
          <p:cNvPr id="4098" name="Picture 2" descr="Selenium WebDriver Architecture">
            <a:extLst>
              <a:ext uri="{FF2B5EF4-FFF2-40B4-BE49-F238E27FC236}">
                <a16:creationId xmlns:a16="http://schemas.microsoft.com/office/drawing/2014/main" id="{60CAF7CF-8A5D-F019-583B-C9C000600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62" y="1981200"/>
            <a:ext cx="7980496" cy="44558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9FAC66-1D23-555C-77B2-1CA445D87FA2}"/>
              </a:ext>
            </a:extLst>
          </p:cNvPr>
          <p:cNvSpPr txBox="1"/>
          <p:nvPr/>
        </p:nvSpPr>
        <p:spPr>
          <a:xfrm>
            <a:off x="152400" y="1295400"/>
            <a:ext cx="4872965"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FF0000"/>
                </a:solidFill>
              </a:rPr>
              <a:t>In Selenium 3, there is no direct communication between the client libraries (Java, Python, JavaScript, </a:t>
            </a:r>
            <a:r>
              <a:rPr lang="en-US" dirty="0" err="1">
                <a:solidFill>
                  <a:srgbClr val="FF0000"/>
                </a:solidFill>
              </a:rPr>
              <a:t>etc</a:t>
            </a:r>
            <a:r>
              <a:rPr lang="en-US" dirty="0">
                <a:solidFill>
                  <a:srgbClr val="FF0000"/>
                </a:solidFill>
              </a:rPr>
              <a:t>) and the browser drivers. </a:t>
            </a:r>
          </a:p>
          <a:p>
            <a:pPr marL="285750" indent="-285750" algn="just">
              <a:buFont typeface="Arial" panose="020B0604020202020204" pitchFamily="34" charset="0"/>
              <a:buChar char="•"/>
            </a:pPr>
            <a:r>
              <a:rPr lang="en-US" dirty="0">
                <a:solidFill>
                  <a:srgbClr val="FF0000"/>
                </a:solidFill>
              </a:rPr>
              <a:t>The server (browser drivers) does not understand language but only the protocols and on the other hand, client libraries does not understand protocols used by browser drivers. </a:t>
            </a:r>
            <a:endParaRPr lang="en-IN" dirty="0">
              <a:solidFill>
                <a:srgbClr val="FF0000"/>
              </a:solidFill>
            </a:endParaRPr>
          </a:p>
        </p:txBody>
      </p:sp>
    </p:spTree>
    <p:extLst>
      <p:ext uri="{BB962C8B-B14F-4D97-AF65-F5344CB8AC3E}">
        <p14:creationId xmlns:p14="http://schemas.microsoft.com/office/powerpoint/2010/main" val="107661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3CEAB8-9A71-46F9-B024-3C19A6ADC1F2}"/>
              </a:ext>
            </a:extLst>
          </p:cNvPr>
          <p:cNvSpPr>
            <a:spLocks noGrp="1"/>
          </p:cNvSpPr>
          <p:nvPr>
            <p:ph type="title"/>
          </p:nvPr>
        </p:nvSpPr>
        <p:spPr/>
        <p:txBody>
          <a:bodyPr/>
          <a:lstStyle/>
          <a:p>
            <a:r>
              <a:rPr lang="en-IN" dirty="0"/>
              <a:t>Selenium WebDriver- Architecture (selenium-3)</a:t>
            </a:r>
          </a:p>
        </p:txBody>
      </p:sp>
      <p:pic>
        <p:nvPicPr>
          <p:cNvPr id="6146" name="Picture 2">
            <a:extLst>
              <a:ext uri="{FF2B5EF4-FFF2-40B4-BE49-F238E27FC236}">
                <a16:creationId xmlns:a16="http://schemas.microsoft.com/office/drawing/2014/main" id="{2152566C-2A5C-858C-1083-36A07045A5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33"/>
          <a:stretch/>
        </p:blipFill>
        <p:spPr bwMode="auto">
          <a:xfrm>
            <a:off x="-31102" y="1676400"/>
            <a:ext cx="9144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367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E636FE-6326-4565-AFED-9ED0545AD765}"/>
              </a:ext>
            </a:extLst>
          </p:cNvPr>
          <p:cNvSpPr>
            <a:spLocks noGrp="1"/>
          </p:cNvSpPr>
          <p:nvPr>
            <p:ph sz="quarter" idx="12"/>
          </p:nvPr>
        </p:nvSpPr>
        <p:spPr/>
        <p:txBody>
          <a:bodyPr>
            <a:normAutofit fontScale="92500" lnSpcReduction="10000"/>
          </a:bodyPr>
          <a:lstStyle/>
          <a:p>
            <a:r>
              <a:rPr lang="en-US" dirty="0"/>
              <a:t>The automation framework not only offers the benefit of reusing the code in various scenarios, but it also helps the team to write down the test script in a standard format.</a:t>
            </a:r>
          </a:p>
          <a:p>
            <a:r>
              <a:rPr lang="en-US" dirty="0"/>
              <a:t>Hence, the test automation framework handles all the issues. </a:t>
            </a:r>
          </a:p>
          <a:p>
            <a:r>
              <a:rPr lang="en-US" dirty="0"/>
              <a:t>Besides, there are many other benefits of using automation framework testing as listed below:</a:t>
            </a:r>
          </a:p>
          <a:p>
            <a:pPr lvl="1"/>
            <a:r>
              <a:rPr lang="en-US" dirty="0"/>
              <a:t>Maintain a well-defined strategy across the test suites</a:t>
            </a:r>
          </a:p>
          <a:p>
            <a:pPr lvl="1"/>
            <a:r>
              <a:rPr lang="en-US" dirty="0"/>
              <a:t>Enhanced speed at which testing progresses</a:t>
            </a:r>
          </a:p>
          <a:p>
            <a:pPr lvl="1"/>
            <a:r>
              <a:rPr lang="en-US" dirty="0"/>
              <a:t>Maintaining the test code will be easy</a:t>
            </a:r>
          </a:p>
          <a:p>
            <a:pPr lvl="1"/>
            <a:r>
              <a:rPr lang="en-US" dirty="0"/>
              <a:t>The URL or Application can be tested accurately</a:t>
            </a:r>
          </a:p>
          <a:p>
            <a:pPr lvl="1"/>
            <a:r>
              <a:rPr lang="en-US" dirty="0"/>
              <a:t>Continuous testing of coding and delivery will be achieved</a:t>
            </a:r>
            <a:endParaRPr lang="en-IN" dirty="0"/>
          </a:p>
        </p:txBody>
      </p:sp>
      <p:sp>
        <p:nvSpPr>
          <p:cNvPr id="3" name="Title 2">
            <a:extLst>
              <a:ext uri="{FF2B5EF4-FFF2-40B4-BE49-F238E27FC236}">
                <a16:creationId xmlns:a16="http://schemas.microsoft.com/office/drawing/2014/main" id="{6523A7A0-8FF3-499E-BE4A-B00489A89B09}"/>
              </a:ext>
            </a:extLst>
          </p:cNvPr>
          <p:cNvSpPr>
            <a:spLocks noGrp="1"/>
          </p:cNvSpPr>
          <p:nvPr>
            <p:ph type="title"/>
          </p:nvPr>
        </p:nvSpPr>
        <p:spPr/>
        <p:txBody>
          <a:bodyPr/>
          <a:lstStyle/>
          <a:p>
            <a:r>
              <a:rPr lang="en-US" dirty="0"/>
              <a:t>Importance of Automation Framework in Software Testing</a:t>
            </a:r>
            <a:endParaRPr lang="en-IN" dirty="0"/>
          </a:p>
        </p:txBody>
      </p:sp>
    </p:spTree>
    <p:extLst>
      <p:ext uri="{BB962C8B-B14F-4D97-AF65-F5344CB8AC3E}">
        <p14:creationId xmlns:p14="http://schemas.microsoft.com/office/powerpoint/2010/main" val="17844204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3CEAB8-9A71-46F9-B024-3C19A6ADC1F2}"/>
              </a:ext>
            </a:extLst>
          </p:cNvPr>
          <p:cNvSpPr>
            <a:spLocks noGrp="1"/>
          </p:cNvSpPr>
          <p:nvPr>
            <p:ph type="title"/>
          </p:nvPr>
        </p:nvSpPr>
        <p:spPr/>
        <p:txBody>
          <a:bodyPr/>
          <a:lstStyle/>
          <a:p>
            <a:r>
              <a:rPr lang="en-IN" dirty="0"/>
              <a:t>Selenium WebDriver- Architecture (selenium-4)</a:t>
            </a:r>
          </a:p>
        </p:txBody>
      </p:sp>
      <p:pic>
        <p:nvPicPr>
          <p:cNvPr id="5122" name="Picture 2" descr="Architecture of Selenium 4">
            <a:extLst>
              <a:ext uri="{FF2B5EF4-FFF2-40B4-BE49-F238E27FC236}">
                <a16:creationId xmlns:a16="http://schemas.microsoft.com/office/drawing/2014/main" id="{26696AE6-CE58-9461-1CF3-9E6C6118E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23053"/>
            <a:ext cx="8205261" cy="46554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4ABEF33-96DE-0633-A2AA-A7306CE68A65}"/>
              </a:ext>
            </a:extLst>
          </p:cNvPr>
          <p:cNvSpPr txBox="1"/>
          <p:nvPr/>
        </p:nvSpPr>
        <p:spPr>
          <a:xfrm>
            <a:off x="321363" y="1524000"/>
            <a:ext cx="5715000" cy="1477328"/>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solidFill>
                  <a:srgbClr val="FF0000"/>
                </a:solidFill>
              </a:rPr>
              <a:t>Selenium 4 WebDriver was made W3C compliant to make the communication easy and direct between the client libraries and the browser drivers. Improved communication led to more stability.</a:t>
            </a:r>
            <a:endParaRPr lang="en-IN" b="1" dirty="0">
              <a:solidFill>
                <a:srgbClr val="FF0000"/>
              </a:solidFill>
            </a:endParaRPr>
          </a:p>
        </p:txBody>
      </p:sp>
    </p:spTree>
    <p:extLst>
      <p:ext uri="{BB962C8B-B14F-4D97-AF65-F5344CB8AC3E}">
        <p14:creationId xmlns:p14="http://schemas.microsoft.com/office/powerpoint/2010/main" val="2132037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3CEAB8-9A71-46F9-B024-3C19A6ADC1F2}"/>
              </a:ext>
            </a:extLst>
          </p:cNvPr>
          <p:cNvSpPr>
            <a:spLocks noGrp="1"/>
          </p:cNvSpPr>
          <p:nvPr>
            <p:ph type="title"/>
          </p:nvPr>
        </p:nvSpPr>
        <p:spPr/>
        <p:txBody>
          <a:bodyPr/>
          <a:lstStyle/>
          <a:p>
            <a:r>
              <a:rPr lang="en-IN" dirty="0"/>
              <a:t>Selenium WebDriver- Architecture (selenium-4)</a:t>
            </a:r>
          </a:p>
        </p:txBody>
      </p:sp>
      <p:pic>
        <p:nvPicPr>
          <p:cNvPr id="8194" name="Picture 2" descr="selenium 4 architecture">
            <a:extLst>
              <a:ext uri="{FF2B5EF4-FFF2-40B4-BE49-F238E27FC236}">
                <a16:creationId xmlns:a16="http://schemas.microsoft.com/office/drawing/2014/main" id="{1B77FF3C-6B0B-48D2-8BC5-3C772BDEA1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52"/>
          <a:stretch/>
        </p:blipFill>
        <p:spPr bwMode="auto">
          <a:xfrm>
            <a:off x="228600" y="1600200"/>
            <a:ext cx="862333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162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3CEAB8-9A71-46F9-B024-3C19A6ADC1F2}"/>
              </a:ext>
            </a:extLst>
          </p:cNvPr>
          <p:cNvSpPr>
            <a:spLocks noGrp="1"/>
          </p:cNvSpPr>
          <p:nvPr>
            <p:ph type="title"/>
          </p:nvPr>
        </p:nvSpPr>
        <p:spPr/>
        <p:txBody>
          <a:bodyPr/>
          <a:lstStyle/>
          <a:p>
            <a:r>
              <a:rPr lang="en-IN" dirty="0"/>
              <a:t>Selenium WebDriver- Architecture (selenium-4)</a:t>
            </a:r>
          </a:p>
        </p:txBody>
      </p:sp>
      <p:pic>
        <p:nvPicPr>
          <p:cNvPr id="7170" name="Picture 2">
            <a:extLst>
              <a:ext uri="{FF2B5EF4-FFF2-40B4-BE49-F238E27FC236}">
                <a16:creationId xmlns:a16="http://schemas.microsoft.com/office/drawing/2014/main" id="{187D90D0-8BA8-5EFB-3E84-624A07EEAD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00" r="4166"/>
          <a:stretch/>
        </p:blipFill>
        <p:spPr bwMode="auto">
          <a:xfrm>
            <a:off x="1143000" y="1371600"/>
            <a:ext cx="6705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968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1B14EC-D592-4482-9ABB-792A9099C5DF}"/>
              </a:ext>
            </a:extLst>
          </p:cNvPr>
          <p:cNvSpPr>
            <a:spLocks noGrp="1"/>
          </p:cNvSpPr>
          <p:nvPr>
            <p:ph sz="quarter" idx="12"/>
          </p:nvPr>
        </p:nvSpPr>
        <p:spPr/>
        <p:txBody>
          <a:bodyPr/>
          <a:lstStyle/>
          <a:p>
            <a:r>
              <a:rPr lang="en-US" dirty="0"/>
              <a:t>WebDriver Architecture is made up of four major components:</a:t>
            </a:r>
          </a:p>
          <a:p>
            <a:pPr lvl="1"/>
            <a:r>
              <a:rPr lang="en-US" dirty="0"/>
              <a:t>Selenium Client library</a:t>
            </a:r>
          </a:p>
          <a:p>
            <a:pPr lvl="1"/>
            <a:r>
              <a:rPr lang="en-US" dirty="0"/>
              <a:t>JSON wire protocol over HTTP</a:t>
            </a:r>
          </a:p>
          <a:p>
            <a:pPr lvl="1"/>
            <a:r>
              <a:rPr lang="en-US" dirty="0"/>
              <a:t>Browser Drivers</a:t>
            </a:r>
          </a:p>
          <a:p>
            <a:pPr lvl="1"/>
            <a:r>
              <a:rPr lang="en-US" dirty="0"/>
              <a:t>Browsers</a:t>
            </a:r>
            <a:endParaRPr lang="en-IN" dirty="0"/>
          </a:p>
        </p:txBody>
      </p:sp>
      <p:sp>
        <p:nvSpPr>
          <p:cNvPr id="3" name="Title 2">
            <a:extLst>
              <a:ext uri="{FF2B5EF4-FFF2-40B4-BE49-F238E27FC236}">
                <a16:creationId xmlns:a16="http://schemas.microsoft.com/office/drawing/2014/main" id="{593CEAB8-9A71-46F9-B024-3C19A6ADC1F2}"/>
              </a:ext>
            </a:extLst>
          </p:cNvPr>
          <p:cNvSpPr>
            <a:spLocks noGrp="1"/>
          </p:cNvSpPr>
          <p:nvPr>
            <p:ph type="title"/>
          </p:nvPr>
        </p:nvSpPr>
        <p:spPr/>
        <p:txBody>
          <a:bodyPr/>
          <a:lstStyle/>
          <a:p>
            <a:r>
              <a:rPr lang="en-IN" dirty="0"/>
              <a:t>Selenium WebDriver- Architecture</a:t>
            </a:r>
          </a:p>
        </p:txBody>
      </p:sp>
    </p:spTree>
    <p:extLst>
      <p:ext uri="{BB962C8B-B14F-4D97-AF65-F5344CB8AC3E}">
        <p14:creationId xmlns:p14="http://schemas.microsoft.com/office/powerpoint/2010/main" val="1913428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WebDriver on the other hand tries to control the browser from outside the browser. </a:t>
            </a:r>
          </a:p>
          <a:p>
            <a:r>
              <a:rPr lang="en-US" dirty="0"/>
              <a:t>It uses accessibility API to drive the browser.</a:t>
            </a:r>
          </a:p>
          <a:p>
            <a:r>
              <a:rPr lang="en-US" dirty="0"/>
              <a:t>The accessibility API is used by a number of applications for accessing and controlling applications when they are used by disabled users and is common to web browsers.</a:t>
            </a:r>
          </a:p>
          <a:p>
            <a:r>
              <a:rPr lang="en-US" dirty="0"/>
              <a:t>WebDriver uses the most appropriate way to access the accessibility API. </a:t>
            </a:r>
          </a:p>
          <a:p>
            <a:r>
              <a:rPr lang="en-US" dirty="0"/>
              <a:t>If we look at Firefox, it uses JavaScript to access the API. </a:t>
            </a:r>
          </a:p>
          <a:p>
            <a:r>
              <a:rPr lang="en-US" dirty="0"/>
              <a:t>If we look at Internet Explorer, it uses C++. </a:t>
            </a:r>
          </a:p>
          <a:p>
            <a:r>
              <a:rPr lang="en-US" dirty="0"/>
              <a:t>This approach means we can control browsers in the best possible way but has the downside that new browsers entering the market will not be supported straight away like we can with Selenium RC.</a:t>
            </a:r>
            <a:endParaRPr lang="en-IN" dirty="0"/>
          </a:p>
        </p:txBody>
      </p:sp>
      <p:sp>
        <p:nvSpPr>
          <p:cNvPr id="3" name="Title 2"/>
          <p:cNvSpPr>
            <a:spLocks noGrp="1"/>
          </p:cNvSpPr>
          <p:nvPr>
            <p:ph type="title"/>
          </p:nvPr>
        </p:nvSpPr>
        <p:spPr/>
        <p:txBody>
          <a:bodyPr/>
          <a:lstStyle/>
          <a:p>
            <a:r>
              <a:rPr lang="en-IN" b="0" dirty="0"/>
              <a:t>Selenium WebDriver</a:t>
            </a:r>
            <a:endParaRPr lang="en-IN" dirty="0"/>
          </a:p>
        </p:txBody>
      </p:sp>
    </p:spTree>
    <p:extLst>
      <p:ext uri="{BB962C8B-B14F-4D97-AF65-F5344CB8AC3E}">
        <p14:creationId xmlns:p14="http://schemas.microsoft.com/office/powerpoint/2010/main" val="3256099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WebDriver API is the part of the system that you interact with all the time.</a:t>
            </a:r>
          </a:p>
          <a:p>
            <a:r>
              <a:rPr lang="en-US" dirty="0"/>
              <a:t>Things have changed from the 140-line long API that the Selenium RC API had.</a:t>
            </a:r>
          </a:p>
          <a:p>
            <a:r>
              <a:rPr lang="en-US" dirty="0"/>
              <a:t>This is now more manageable and can fit on a normal screen.</a:t>
            </a:r>
          </a:p>
          <a:p>
            <a:r>
              <a:rPr lang="en-US" dirty="0"/>
              <a:t>This is made up of the WebDriver and the </a:t>
            </a:r>
            <a:r>
              <a:rPr lang="en-US" dirty="0" err="1"/>
              <a:t>WebElement</a:t>
            </a:r>
            <a:r>
              <a:rPr lang="en-US" dirty="0"/>
              <a:t> objects.</a:t>
            </a:r>
          </a:p>
          <a:p>
            <a:pPr lvl="1"/>
            <a:r>
              <a:rPr lang="en-IN" dirty="0" err="1"/>
              <a:t>driver.findElement</a:t>
            </a:r>
            <a:r>
              <a:rPr lang="en-IN" dirty="0"/>
              <a:t>(By.name("q"))</a:t>
            </a:r>
          </a:p>
          <a:p>
            <a:pPr marL="0" indent="0">
              <a:buNone/>
            </a:pPr>
            <a:r>
              <a:rPr lang="en-IN" dirty="0"/>
              <a:t>&amp;</a:t>
            </a:r>
          </a:p>
          <a:p>
            <a:pPr lvl="1"/>
            <a:r>
              <a:rPr lang="en-IN" dirty="0" err="1"/>
              <a:t>element.sendKeys</a:t>
            </a:r>
            <a:r>
              <a:rPr lang="en-IN" dirty="0"/>
              <a:t>("I love cheese");</a:t>
            </a:r>
          </a:p>
          <a:p>
            <a:r>
              <a:rPr lang="en-US" dirty="0"/>
              <a:t>These commands are then translated to the SPI, which is stateless.</a:t>
            </a:r>
            <a:endParaRPr lang="en-IN" dirty="0"/>
          </a:p>
        </p:txBody>
      </p:sp>
      <p:sp>
        <p:nvSpPr>
          <p:cNvPr id="3" name="Title 2"/>
          <p:cNvSpPr>
            <a:spLocks noGrp="1"/>
          </p:cNvSpPr>
          <p:nvPr>
            <p:ph type="title"/>
          </p:nvPr>
        </p:nvSpPr>
        <p:spPr/>
        <p:txBody>
          <a:bodyPr/>
          <a:lstStyle/>
          <a:p>
            <a:r>
              <a:rPr lang="en-IN" b="0" dirty="0"/>
              <a:t>WebDriver API</a:t>
            </a:r>
            <a:endParaRPr lang="en-IN" dirty="0"/>
          </a:p>
        </p:txBody>
      </p:sp>
    </p:spTree>
    <p:extLst>
      <p:ext uri="{BB962C8B-B14F-4D97-AF65-F5344CB8AC3E}">
        <p14:creationId xmlns:p14="http://schemas.microsoft.com/office/powerpoint/2010/main" val="326930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77FDA-E9B0-468A-92CC-64212D2ECB07}"/>
              </a:ext>
            </a:extLst>
          </p:cNvPr>
          <p:cNvSpPr>
            <a:spLocks noGrp="1"/>
          </p:cNvSpPr>
          <p:nvPr>
            <p:ph type="title"/>
          </p:nvPr>
        </p:nvSpPr>
        <p:spPr/>
        <p:txBody>
          <a:bodyPr/>
          <a:lstStyle/>
          <a:p>
            <a:r>
              <a:rPr lang="en-IN" dirty="0"/>
              <a:t>Selenium WebDriver- Features</a:t>
            </a:r>
          </a:p>
        </p:txBody>
      </p:sp>
      <p:pic>
        <p:nvPicPr>
          <p:cNvPr id="4100" name="Picture 4" descr="Selenium Webdriver Browser Compatibility">
            <a:extLst>
              <a:ext uri="{FF2B5EF4-FFF2-40B4-BE49-F238E27FC236}">
                <a16:creationId xmlns:a16="http://schemas.microsoft.com/office/drawing/2014/main" id="{D577AE54-292A-4560-B5C5-80C438259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6705600" cy="500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718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77FDA-E9B0-468A-92CC-64212D2ECB07}"/>
              </a:ext>
            </a:extLst>
          </p:cNvPr>
          <p:cNvSpPr>
            <a:spLocks noGrp="1"/>
          </p:cNvSpPr>
          <p:nvPr>
            <p:ph type="title"/>
          </p:nvPr>
        </p:nvSpPr>
        <p:spPr/>
        <p:txBody>
          <a:bodyPr/>
          <a:lstStyle/>
          <a:p>
            <a:r>
              <a:rPr lang="en-IN" dirty="0"/>
              <a:t>Selenium WebDriver- Features</a:t>
            </a:r>
          </a:p>
        </p:txBody>
      </p:sp>
      <p:pic>
        <p:nvPicPr>
          <p:cNvPr id="5122" name="Picture 2" descr="Selenium WebDriver Features">
            <a:extLst>
              <a:ext uri="{FF2B5EF4-FFF2-40B4-BE49-F238E27FC236}">
                <a16:creationId xmlns:a16="http://schemas.microsoft.com/office/drawing/2014/main" id="{2420D2DD-4761-4102-A8E1-3C8570EA5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0381"/>
            <a:ext cx="6116379"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059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8DD4E1-BD31-479E-906D-0181A87792FE}"/>
              </a:ext>
            </a:extLst>
          </p:cNvPr>
          <p:cNvSpPr>
            <a:spLocks noGrp="1"/>
          </p:cNvSpPr>
          <p:nvPr>
            <p:ph sz="quarter" idx="12"/>
          </p:nvPr>
        </p:nvSpPr>
        <p:spPr/>
        <p:txBody>
          <a:bodyPr>
            <a:normAutofit lnSpcReduction="10000"/>
          </a:bodyPr>
          <a:lstStyle/>
          <a:p>
            <a:r>
              <a:rPr lang="en-US" dirty="0"/>
              <a:t>Create a WebDriver instance.</a:t>
            </a:r>
          </a:p>
          <a:p>
            <a:r>
              <a:rPr lang="en-US" dirty="0"/>
              <a:t>Navigate to a webpage.</a:t>
            </a:r>
          </a:p>
          <a:p>
            <a:r>
              <a:rPr lang="en-US" dirty="0"/>
              <a:t>Locate a web element on the webpage via locators in selenium.</a:t>
            </a:r>
          </a:p>
          <a:p>
            <a:r>
              <a:rPr lang="en-US" dirty="0"/>
              <a:t>Perform one or more user actions on the element.</a:t>
            </a:r>
          </a:p>
          <a:p>
            <a:r>
              <a:rPr lang="en-US" dirty="0"/>
              <a:t>Preload the expected output/browser response to the action.</a:t>
            </a:r>
          </a:p>
          <a:p>
            <a:r>
              <a:rPr lang="en-US" dirty="0"/>
              <a:t>Run test.</a:t>
            </a:r>
          </a:p>
          <a:p>
            <a:r>
              <a:rPr lang="en-US" dirty="0"/>
              <a:t>Record results and compare results from them to the expected output.</a:t>
            </a:r>
            <a:endParaRPr lang="en-IN" dirty="0"/>
          </a:p>
        </p:txBody>
      </p:sp>
      <p:sp>
        <p:nvSpPr>
          <p:cNvPr id="3" name="Title 2">
            <a:extLst>
              <a:ext uri="{FF2B5EF4-FFF2-40B4-BE49-F238E27FC236}">
                <a16:creationId xmlns:a16="http://schemas.microsoft.com/office/drawing/2014/main" id="{4D557C15-F820-458F-94E3-4BCAD0F370E6}"/>
              </a:ext>
            </a:extLst>
          </p:cNvPr>
          <p:cNvSpPr>
            <a:spLocks noGrp="1"/>
          </p:cNvSpPr>
          <p:nvPr>
            <p:ph type="title"/>
          </p:nvPr>
        </p:nvSpPr>
        <p:spPr/>
        <p:txBody>
          <a:bodyPr/>
          <a:lstStyle/>
          <a:p>
            <a:r>
              <a:rPr lang="en-US" dirty="0"/>
              <a:t>Basic Steps in a Selenium WebDriver Script</a:t>
            </a:r>
            <a:endParaRPr lang="en-IN" dirty="0"/>
          </a:p>
        </p:txBody>
      </p:sp>
    </p:spTree>
    <p:extLst>
      <p:ext uri="{BB962C8B-B14F-4D97-AF65-F5344CB8AC3E}">
        <p14:creationId xmlns:p14="http://schemas.microsoft.com/office/powerpoint/2010/main" val="15123829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2EF74A-3DF6-4197-9228-03864F2C0121}"/>
              </a:ext>
            </a:extLst>
          </p:cNvPr>
          <p:cNvSpPr>
            <a:spLocks noGrp="1"/>
          </p:cNvSpPr>
          <p:nvPr>
            <p:ph sz="quarter" idx="12"/>
          </p:nvPr>
        </p:nvSpPr>
        <p:spPr/>
        <p:txBody>
          <a:bodyPr/>
          <a:lstStyle/>
          <a:p>
            <a:r>
              <a:rPr lang="en-IN" dirty="0"/>
              <a:t>Selenium WebDriver installation process is completed in four basic steps:</a:t>
            </a:r>
          </a:p>
          <a:p>
            <a:pPr lvl="1"/>
            <a:r>
              <a:rPr lang="en-IN" dirty="0"/>
              <a:t>Download and Install Java 11 or higher version.</a:t>
            </a:r>
          </a:p>
          <a:p>
            <a:pPr lvl="1"/>
            <a:r>
              <a:rPr lang="en-IN" dirty="0"/>
              <a:t>Download and configure Eclipse or any Java IDE of your choice.</a:t>
            </a:r>
          </a:p>
          <a:p>
            <a:pPr lvl="1"/>
            <a:r>
              <a:rPr lang="en-IN" dirty="0"/>
              <a:t>Download Selenium WebDriver Java Client</a:t>
            </a:r>
          </a:p>
          <a:p>
            <a:pPr lvl="2"/>
            <a:r>
              <a:rPr lang="en-IN" dirty="0"/>
              <a:t>Open URL: https://docs.seleniumhq.org/download/</a:t>
            </a:r>
          </a:p>
          <a:p>
            <a:pPr lvl="1"/>
            <a:r>
              <a:rPr lang="en-IN" dirty="0"/>
              <a:t>Configure Selenium WebDriver</a:t>
            </a:r>
          </a:p>
        </p:txBody>
      </p:sp>
      <p:sp>
        <p:nvSpPr>
          <p:cNvPr id="3" name="Title 2">
            <a:extLst>
              <a:ext uri="{FF2B5EF4-FFF2-40B4-BE49-F238E27FC236}">
                <a16:creationId xmlns:a16="http://schemas.microsoft.com/office/drawing/2014/main" id="{C2E6F0B6-490A-42D4-B470-ECF69253F37B}"/>
              </a:ext>
            </a:extLst>
          </p:cNvPr>
          <p:cNvSpPr>
            <a:spLocks noGrp="1"/>
          </p:cNvSpPr>
          <p:nvPr>
            <p:ph type="title"/>
          </p:nvPr>
        </p:nvSpPr>
        <p:spPr/>
        <p:txBody>
          <a:bodyPr/>
          <a:lstStyle/>
          <a:p>
            <a:r>
              <a:rPr lang="en-IN" dirty="0"/>
              <a:t>Selenium WebDriver- Installation</a:t>
            </a:r>
          </a:p>
        </p:txBody>
      </p:sp>
    </p:spTree>
    <p:extLst>
      <p:ext uri="{BB962C8B-B14F-4D97-AF65-F5344CB8AC3E}">
        <p14:creationId xmlns:p14="http://schemas.microsoft.com/office/powerpoint/2010/main" val="1877321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E636FE-6326-4565-AFED-9ED0545AD765}"/>
              </a:ext>
            </a:extLst>
          </p:cNvPr>
          <p:cNvSpPr>
            <a:spLocks noGrp="1"/>
          </p:cNvSpPr>
          <p:nvPr>
            <p:ph sz="quarter" idx="12"/>
          </p:nvPr>
        </p:nvSpPr>
        <p:spPr/>
        <p:txBody>
          <a:bodyPr>
            <a:normAutofit/>
          </a:bodyPr>
          <a:lstStyle/>
          <a:p>
            <a:r>
              <a:rPr lang="en-US" dirty="0"/>
              <a:t>Test automation framework is helpful when you need to execute the same test scripts multiple times with different builds to examine the application and validate output. </a:t>
            </a:r>
          </a:p>
          <a:p>
            <a:r>
              <a:rPr lang="en-US" dirty="0"/>
              <a:t>It is better to avoid automated testing for functionality, which you used only once since building automation script itself is time-consuming.</a:t>
            </a:r>
            <a:endParaRPr lang="en-IN" dirty="0"/>
          </a:p>
        </p:txBody>
      </p:sp>
      <p:sp>
        <p:nvSpPr>
          <p:cNvPr id="3" name="Title 2">
            <a:extLst>
              <a:ext uri="{FF2B5EF4-FFF2-40B4-BE49-F238E27FC236}">
                <a16:creationId xmlns:a16="http://schemas.microsoft.com/office/drawing/2014/main" id="{6523A7A0-8FF3-499E-BE4A-B00489A89B09}"/>
              </a:ext>
            </a:extLst>
          </p:cNvPr>
          <p:cNvSpPr>
            <a:spLocks noGrp="1"/>
          </p:cNvSpPr>
          <p:nvPr>
            <p:ph type="title"/>
          </p:nvPr>
        </p:nvSpPr>
        <p:spPr/>
        <p:txBody>
          <a:bodyPr/>
          <a:lstStyle/>
          <a:p>
            <a:r>
              <a:rPr lang="en-US" dirty="0"/>
              <a:t>Importance of Automation Framework in Software Testing</a:t>
            </a:r>
            <a:endParaRPr lang="en-IN" dirty="0"/>
          </a:p>
        </p:txBody>
      </p:sp>
    </p:spTree>
    <p:extLst>
      <p:ext uri="{BB962C8B-B14F-4D97-AF65-F5344CB8AC3E}">
        <p14:creationId xmlns:p14="http://schemas.microsoft.com/office/powerpoint/2010/main" val="39157651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E79E5-0134-8395-6C9A-ACC59AEF6BBD}"/>
              </a:ext>
            </a:extLst>
          </p:cNvPr>
          <p:cNvSpPr>
            <a:spLocks noGrp="1"/>
          </p:cNvSpPr>
          <p:nvPr>
            <p:ph type="title"/>
          </p:nvPr>
        </p:nvSpPr>
        <p:spPr/>
        <p:txBody>
          <a:bodyPr/>
          <a:lstStyle/>
          <a:p>
            <a:r>
              <a:rPr lang="en-IN" dirty="0"/>
              <a:t>Selenium 3 vs 4</a:t>
            </a:r>
          </a:p>
        </p:txBody>
      </p:sp>
      <p:pic>
        <p:nvPicPr>
          <p:cNvPr id="5" name="Picture 4">
            <a:extLst>
              <a:ext uri="{FF2B5EF4-FFF2-40B4-BE49-F238E27FC236}">
                <a16:creationId xmlns:a16="http://schemas.microsoft.com/office/drawing/2014/main" id="{C4D19E12-15C9-5D78-BC47-87666A932BCB}"/>
              </a:ext>
            </a:extLst>
          </p:cNvPr>
          <p:cNvPicPr>
            <a:picLocks noChangeAspect="1"/>
          </p:cNvPicPr>
          <p:nvPr/>
        </p:nvPicPr>
        <p:blipFill>
          <a:blip r:embed="rId2"/>
          <a:stretch>
            <a:fillRect/>
          </a:stretch>
        </p:blipFill>
        <p:spPr>
          <a:xfrm>
            <a:off x="423713" y="1415335"/>
            <a:ext cx="7918448" cy="2639483"/>
          </a:xfrm>
          <a:prstGeom prst="rect">
            <a:avLst/>
          </a:prstGeom>
        </p:spPr>
      </p:pic>
      <p:pic>
        <p:nvPicPr>
          <p:cNvPr id="7" name="Picture 6">
            <a:extLst>
              <a:ext uri="{FF2B5EF4-FFF2-40B4-BE49-F238E27FC236}">
                <a16:creationId xmlns:a16="http://schemas.microsoft.com/office/drawing/2014/main" id="{8DBDB9FD-C84C-E732-9F85-F68AC87A5EB5}"/>
              </a:ext>
            </a:extLst>
          </p:cNvPr>
          <p:cNvPicPr>
            <a:picLocks noChangeAspect="1"/>
          </p:cNvPicPr>
          <p:nvPr/>
        </p:nvPicPr>
        <p:blipFill>
          <a:blip r:embed="rId3"/>
          <a:stretch>
            <a:fillRect/>
          </a:stretch>
        </p:blipFill>
        <p:spPr>
          <a:xfrm>
            <a:off x="496802" y="4343400"/>
            <a:ext cx="7845359" cy="2344478"/>
          </a:xfrm>
          <a:prstGeom prst="rect">
            <a:avLst/>
          </a:prstGeom>
        </p:spPr>
      </p:pic>
    </p:spTree>
    <p:extLst>
      <p:ext uri="{BB962C8B-B14F-4D97-AF65-F5344CB8AC3E}">
        <p14:creationId xmlns:p14="http://schemas.microsoft.com/office/powerpoint/2010/main" val="39571938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B2EC9E-07EB-E4D5-AC62-7B68CB13BA07}"/>
              </a:ext>
            </a:extLst>
          </p:cNvPr>
          <p:cNvSpPr>
            <a:spLocks noGrp="1"/>
          </p:cNvSpPr>
          <p:nvPr>
            <p:ph sz="quarter" idx="12"/>
          </p:nvPr>
        </p:nvSpPr>
        <p:spPr/>
        <p:txBody>
          <a:bodyPr/>
          <a:lstStyle/>
          <a:p>
            <a:r>
              <a:rPr lang="en-US" dirty="0"/>
              <a:t>By CSS ID: </a:t>
            </a:r>
            <a:r>
              <a:rPr lang="en-US" dirty="0" err="1"/>
              <a:t>find_element_by_id</a:t>
            </a:r>
            <a:endParaRPr lang="en-US" dirty="0"/>
          </a:p>
          <a:p>
            <a:r>
              <a:rPr lang="en-US" dirty="0"/>
              <a:t>By CSS class name: </a:t>
            </a:r>
            <a:r>
              <a:rPr lang="en-US" dirty="0" err="1"/>
              <a:t>find_element_by_class_name</a:t>
            </a:r>
            <a:endParaRPr lang="en-US" dirty="0"/>
          </a:p>
          <a:p>
            <a:r>
              <a:rPr lang="en-US" dirty="0"/>
              <a:t>By name attribute: </a:t>
            </a:r>
            <a:r>
              <a:rPr lang="en-US" dirty="0" err="1"/>
              <a:t>find_element_by_name</a:t>
            </a:r>
            <a:endParaRPr lang="en-US" dirty="0"/>
          </a:p>
          <a:p>
            <a:r>
              <a:rPr lang="en-US" dirty="0"/>
              <a:t>By DOM structure or Xpath: </a:t>
            </a:r>
            <a:r>
              <a:rPr lang="en-US" dirty="0" err="1"/>
              <a:t>find_element_by_xpath</a:t>
            </a:r>
            <a:endParaRPr lang="en-US" dirty="0"/>
          </a:p>
          <a:p>
            <a:r>
              <a:rPr lang="en-US" dirty="0"/>
              <a:t>by </a:t>
            </a:r>
            <a:r>
              <a:rPr lang="en-US" dirty="0" err="1"/>
              <a:t>tagName</a:t>
            </a:r>
            <a:r>
              <a:rPr lang="en-US" dirty="0"/>
              <a:t>: </a:t>
            </a:r>
            <a:r>
              <a:rPr lang="en-US" dirty="0" err="1"/>
              <a:t>find_element_by_tag_name</a:t>
            </a:r>
            <a:r>
              <a:rPr lang="en-US" dirty="0"/>
              <a:t>()</a:t>
            </a:r>
          </a:p>
          <a:p>
            <a:r>
              <a:rPr lang="en-US" dirty="0"/>
              <a:t>By link text: </a:t>
            </a:r>
            <a:r>
              <a:rPr lang="en-US" dirty="0" err="1"/>
              <a:t>find_element_by_link_text</a:t>
            </a:r>
            <a:endParaRPr lang="en-US" dirty="0"/>
          </a:p>
          <a:p>
            <a:r>
              <a:rPr lang="en-US" dirty="0"/>
              <a:t>By partial link text: </a:t>
            </a:r>
            <a:r>
              <a:rPr lang="en-US" dirty="0" err="1"/>
              <a:t>find_element_by_partial_link_text</a:t>
            </a:r>
            <a:endParaRPr lang="en-US" dirty="0"/>
          </a:p>
          <a:p>
            <a:r>
              <a:rPr lang="en-US" dirty="0"/>
              <a:t>By HTML tag name: </a:t>
            </a:r>
            <a:r>
              <a:rPr lang="en-US" dirty="0" err="1"/>
              <a:t>find_element_by_tag_name</a:t>
            </a:r>
            <a:endParaRPr lang="en-IN" dirty="0"/>
          </a:p>
        </p:txBody>
      </p:sp>
      <p:sp>
        <p:nvSpPr>
          <p:cNvPr id="3" name="Title 2">
            <a:extLst>
              <a:ext uri="{FF2B5EF4-FFF2-40B4-BE49-F238E27FC236}">
                <a16:creationId xmlns:a16="http://schemas.microsoft.com/office/drawing/2014/main" id="{38307368-A18B-7497-C476-EDCAA33E39F8}"/>
              </a:ext>
            </a:extLst>
          </p:cNvPr>
          <p:cNvSpPr>
            <a:spLocks noGrp="1"/>
          </p:cNvSpPr>
          <p:nvPr>
            <p:ph type="title"/>
          </p:nvPr>
        </p:nvSpPr>
        <p:spPr/>
        <p:txBody>
          <a:bodyPr/>
          <a:lstStyle/>
          <a:p>
            <a:r>
              <a:rPr lang="en-US" dirty="0"/>
              <a:t>Different Types of Locators in Selenium</a:t>
            </a:r>
            <a:endParaRPr lang="en-IN" dirty="0"/>
          </a:p>
        </p:txBody>
      </p:sp>
    </p:spTree>
    <p:extLst>
      <p:ext uri="{BB962C8B-B14F-4D97-AF65-F5344CB8AC3E}">
        <p14:creationId xmlns:p14="http://schemas.microsoft.com/office/powerpoint/2010/main" val="147896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07368-A18B-7497-C476-EDCAA33E39F8}"/>
              </a:ext>
            </a:extLst>
          </p:cNvPr>
          <p:cNvSpPr>
            <a:spLocks noGrp="1"/>
          </p:cNvSpPr>
          <p:nvPr>
            <p:ph type="title"/>
          </p:nvPr>
        </p:nvSpPr>
        <p:spPr/>
        <p:txBody>
          <a:bodyPr/>
          <a:lstStyle/>
          <a:p>
            <a:r>
              <a:rPr lang="en-US" dirty="0"/>
              <a:t>Locate Elements by CSS ID</a:t>
            </a:r>
            <a:endParaRPr lang="en-IN" dirty="0"/>
          </a:p>
        </p:txBody>
      </p:sp>
      <p:pic>
        <p:nvPicPr>
          <p:cNvPr id="9" name="Picture 8">
            <a:extLst>
              <a:ext uri="{FF2B5EF4-FFF2-40B4-BE49-F238E27FC236}">
                <a16:creationId xmlns:a16="http://schemas.microsoft.com/office/drawing/2014/main" id="{5F9C3053-6D6B-76A5-E65B-0A12129E993D}"/>
              </a:ext>
            </a:extLst>
          </p:cNvPr>
          <p:cNvPicPr>
            <a:picLocks noChangeAspect="1"/>
          </p:cNvPicPr>
          <p:nvPr/>
        </p:nvPicPr>
        <p:blipFill>
          <a:blip r:embed="rId2"/>
          <a:stretch>
            <a:fillRect/>
          </a:stretch>
        </p:blipFill>
        <p:spPr>
          <a:xfrm>
            <a:off x="416766" y="2057400"/>
            <a:ext cx="8310468" cy="2438400"/>
          </a:xfrm>
          <a:prstGeom prst="rect">
            <a:avLst/>
          </a:prstGeom>
        </p:spPr>
      </p:pic>
    </p:spTree>
    <p:extLst>
      <p:ext uri="{BB962C8B-B14F-4D97-AF65-F5344CB8AC3E}">
        <p14:creationId xmlns:p14="http://schemas.microsoft.com/office/powerpoint/2010/main" val="2403019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07368-A18B-7497-C476-EDCAA33E39F8}"/>
              </a:ext>
            </a:extLst>
          </p:cNvPr>
          <p:cNvSpPr>
            <a:spLocks noGrp="1"/>
          </p:cNvSpPr>
          <p:nvPr>
            <p:ph type="title"/>
          </p:nvPr>
        </p:nvSpPr>
        <p:spPr/>
        <p:txBody>
          <a:bodyPr/>
          <a:lstStyle/>
          <a:p>
            <a:r>
              <a:rPr lang="en-US" dirty="0"/>
              <a:t>Locate Elements by CSS Class</a:t>
            </a:r>
            <a:endParaRPr lang="en-IN" dirty="0"/>
          </a:p>
        </p:txBody>
      </p:sp>
      <p:pic>
        <p:nvPicPr>
          <p:cNvPr id="4" name="Picture 3">
            <a:extLst>
              <a:ext uri="{FF2B5EF4-FFF2-40B4-BE49-F238E27FC236}">
                <a16:creationId xmlns:a16="http://schemas.microsoft.com/office/drawing/2014/main" id="{549F732F-854B-D144-55B2-ACF61EDC00A0}"/>
              </a:ext>
            </a:extLst>
          </p:cNvPr>
          <p:cNvPicPr>
            <a:picLocks noChangeAspect="1"/>
          </p:cNvPicPr>
          <p:nvPr/>
        </p:nvPicPr>
        <p:blipFill>
          <a:blip r:embed="rId2"/>
          <a:stretch>
            <a:fillRect/>
          </a:stretch>
        </p:blipFill>
        <p:spPr>
          <a:xfrm>
            <a:off x="482203" y="2057400"/>
            <a:ext cx="8179594" cy="2667000"/>
          </a:xfrm>
          <a:prstGeom prst="rect">
            <a:avLst/>
          </a:prstGeom>
        </p:spPr>
      </p:pic>
    </p:spTree>
    <p:extLst>
      <p:ext uri="{BB962C8B-B14F-4D97-AF65-F5344CB8AC3E}">
        <p14:creationId xmlns:p14="http://schemas.microsoft.com/office/powerpoint/2010/main" val="1902143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07368-A18B-7497-C476-EDCAA33E39F8}"/>
              </a:ext>
            </a:extLst>
          </p:cNvPr>
          <p:cNvSpPr>
            <a:spLocks noGrp="1"/>
          </p:cNvSpPr>
          <p:nvPr>
            <p:ph type="title"/>
          </p:nvPr>
        </p:nvSpPr>
        <p:spPr/>
        <p:txBody>
          <a:bodyPr/>
          <a:lstStyle/>
          <a:p>
            <a:r>
              <a:rPr lang="en-US" dirty="0"/>
              <a:t>Locate Elements by Name</a:t>
            </a:r>
            <a:endParaRPr lang="en-IN" dirty="0"/>
          </a:p>
        </p:txBody>
      </p:sp>
      <p:pic>
        <p:nvPicPr>
          <p:cNvPr id="5" name="Picture 4">
            <a:extLst>
              <a:ext uri="{FF2B5EF4-FFF2-40B4-BE49-F238E27FC236}">
                <a16:creationId xmlns:a16="http://schemas.microsoft.com/office/drawing/2014/main" id="{8A0FD145-982F-0413-27DA-8C6F1C53FD7E}"/>
              </a:ext>
            </a:extLst>
          </p:cNvPr>
          <p:cNvPicPr>
            <a:picLocks noChangeAspect="1"/>
          </p:cNvPicPr>
          <p:nvPr/>
        </p:nvPicPr>
        <p:blipFill>
          <a:blip r:embed="rId2"/>
          <a:stretch>
            <a:fillRect/>
          </a:stretch>
        </p:blipFill>
        <p:spPr>
          <a:xfrm>
            <a:off x="461035" y="1524000"/>
            <a:ext cx="8114768" cy="2743200"/>
          </a:xfrm>
          <a:prstGeom prst="rect">
            <a:avLst/>
          </a:prstGeom>
        </p:spPr>
      </p:pic>
      <p:pic>
        <p:nvPicPr>
          <p:cNvPr id="7" name="Picture 6">
            <a:extLst>
              <a:ext uri="{FF2B5EF4-FFF2-40B4-BE49-F238E27FC236}">
                <a16:creationId xmlns:a16="http://schemas.microsoft.com/office/drawing/2014/main" id="{D83C92DC-8389-AECE-C505-30B92156C93D}"/>
              </a:ext>
            </a:extLst>
          </p:cNvPr>
          <p:cNvPicPr>
            <a:picLocks noChangeAspect="1"/>
          </p:cNvPicPr>
          <p:nvPr/>
        </p:nvPicPr>
        <p:blipFill>
          <a:blip r:embed="rId3"/>
          <a:stretch>
            <a:fillRect/>
          </a:stretch>
        </p:blipFill>
        <p:spPr>
          <a:xfrm>
            <a:off x="464145" y="4370151"/>
            <a:ext cx="8111658" cy="2106849"/>
          </a:xfrm>
          <a:prstGeom prst="rect">
            <a:avLst/>
          </a:prstGeom>
        </p:spPr>
      </p:pic>
    </p:spTree>
    <p:extLst>
      <p:ext uri="{BB962C8B-B14F-4D97-AF65-F5344CB8AC3E}">
        <p14:creationId xmlns:p14="http://schemas.microsoft.com/office/powerpoint/2010/main" val="3167056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07368-A18B-7497-C476-EDCAA33E39F8}"/>
              </a:ext>
            </a:extLst>
          </p:cNvPr>
          <p:cNvSpPr>
            <a:spLocks noGrp="1"/>
          </p:cNvSpPr>
          <p:nvPr>
            <p:ph type="title"/>
          </p:nvPr>
        </p:nvSpPr>
        <p:spPr/>
        <p:txBody>
          <a:bodyPr/>
          <a:lstStyle/>
          <a:p>
            <a:r>
              <a:rPr lang="en-US" dirty="0"/>
              <a:t>Locate Elements by XPath</a:t>
            </a:r>
            <a:endParaRPr lang="en-IN" dirty="0"/>
          </a:p>
        </p:txBody>
      </p:sp>
      <p:pic>
        <p:nvPicPr>
          <p:cNvPr id="4" name="Picture 3">
            <a:extLst>
              <a:ext uri="{FF2B5EF4-FFF2-40B4-BE49-F238E27FC236}">
                <a16:creationId xmlns:a16="http://schemas.microsoft.com/office/drawing/2014/main" id="{ADB32C71-9B0B-D9CA-F325-425E7890BB19}"/>
              </a:ext>
            </a:extLst>
          </p:cNvPr>
          <p:cNvPicPr>
            <a:picLocks noChangeAspect="1"/>
          </p:cNvPicPr>
          <p:nvPr/>
        </p:nvPicPr>
        <p:blipFill>
          <a:blip r:embed="rId2"/>
          <a:stretch>
            <a:fillRect/>
          </a:stretch>
        </p:blipFill>
        <p:spPr>
          <a:xfrm>
            <a:off x="257588" y="1908833"/>
            <a:ext cx="8628823" cy="3661543"/>
          </a:xfrm>
          <a:prstGeom prst="rect">
            <a:avLst/>
          </a:prstGeom>
        </p:spPr>
      </p:pic>
    </p:spTree>
    <p:extLst>
      <p:ext uri="{BB962C8B-B14F-4D97-AF65-F5344CB8AC3E}">
        <p14:creationId xmlns:p14="http://schemas.microsoft.com/office/powerpoint/2010/main" val="2950982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D0EBD-7259-2EB1-EBAB-11B275B9C67D}"/>
              </a:ext>
            </a:extLst>
          </p:cNvPr>
          <p:cNvSpPr>
            <a:spLocks noGrp="1"/>
          </p:cNvSpPr>
          <p:nvPr>
            <p:ph type="title"/>
          </p:nvPr>
        </p:nvSpPr>
        <p:spPr/>
        <p:txBody>
          <a:bodyPr/>
          <a:lstStyle/>
          <a:p>
            <a:r>
              <a:rPr lang="en-IN" dirty="0"/>
              <a:t>Locate Elements by </a:t>
            </a:r>
            <a:r>
              <a:rPr lang="en-IN" dirty="0" err="1"/>
              <a:t>tagName</a:t>
            </a:r>
            <a:endParaRPr lang="en-IN" dirty="0"/>
          </a:p>
        </p:txBody>
      </p:sp>
      <p:pic>
        <p:nvPicPr>
          <p:cNvPr id="5" name="Picture 4">
            <a:extLst>
              <a:ext uri="{FF2B5EF4-FFF2-40B4-BE49-F238E27FC236}">
                <a16:creationId xmlns:a16="http://schemas.microsoft.com/office/drawing/2014/main" id="{1674BD2E-94DD-FEE0-F1C6-8F4EAD8B0D71}"/>
              </a:ext>
            </a:extLst>
          </p:cNvPr>
          <p:cNvPicPr>
            <a:picLocks noChangeAspect="1"/>
          </p:cNvPicPr>
          <p:nvPr/>
        </p:nvPicPr>
        <p:blipFill rotWithShape="1">
          <a:blip r:embed="rId2"/>
          <a:srcRect l="2198"/>
          <a:stretch/>
        </p:blipFill>
        <p:spPr>
          <a:xfrm>
            <a:off x="345055" y="1600200"/>
            <a:ext cx="8321241" cy="1524000"/>
          </a:xfrm>
          <a:prstGeom prst="rect">
            <a:avLst/>
          </a:prstGeom>
        </p:spPr>
      </p:pic>
    </p:spTree>
    <p:extLst>
      <p:ext uri="{BB962C8B-B14F-4D97-AF65-F5344CB8AC3E}">
        <p14:creationId xmlns:p14="http://schemas.microsoft.com/office/powerpoint/2010/main" val="33757248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D0EBD-7259-2EB1-EBAB-11B275B9C67D}"/>
              </a:ext>
            </a:extLst>
          </p:cNvPr>
          <p:cNvSpPr>
            <a:spLocks noGrp="1"/>
          </p:cNvSpPr>
          <p:nvPr>
            <p:ph type="title"/>
          </p:nvPr>
        </p:nvSpPr>
        <p:spPr/>
        <p:txBody>
          <a:bodyPr/>
          <a:lstStyle/>
          <a:p>
            <a:r>
              <a:rPr lang="en-IN" dirty="0"/>
              <a:t>Locate Elements by </a:t>
            </a:r>
            <a:r>
              <a:rPr lang="en-IN" dirty="0" err="1"/>
              <a:t>linkText</a:t>
            </a:r>
            <a:endParaRPr lang="en-IN" dirty="0"/>
          </a:p>
        </p:txBody>
      </p:sp>
      <p:pic>
        <p:nvPicPr>
          <p:cNvPr id="4" name="Picture 3">
            <a:extLst>
              <a:ext uri="{FF2B5EF4-FFF2-40B4-BE49-F238E27FC236}">
                <a16:creationId xmlns:a16="http://schemas.microsoft.com/office/drawing/2014/main" id="{E9AC30DA-0AE2-E151-1185-06A3BB734EEB}"/>
              </a:ext>
            </a:extLst>
          </p:cNvPr>
          <p:cNvPicPr>
            <a:picLocks noChangeAspect="1"/>
          </p:cNvPicPr>
          <p:nvPr/>
        </p:nvPicPr>
        <p:blipFill>
          <a:blip r:embed="rId2"/>
          <a:stretch>
            <a:fillRect/>
          </a:stretch>
        </p:blipFill>
        <p:spPr>
          <a:xfrm>
            <a:off x="461035" y="2133600"/>
            <a:ext cx="8251376" cy="1143000"/>
          </a:xfrm>
          <a:prstGeom prst="rect">
            <a:avLst/>
          </a:prstGeom>
        </p:spPr>
      </p:pic>
    </p:spTree>
    <p:extLst>
      <p:ext uri="{BB962C8B-B14F-4D97-AF65-F5344CB8AC3E}">
        <p14:creationId xmlns:p14="http://schemas.microsoft.com/office/powerpoint/2010/main" val="7377412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820D41-5C67-F130-26BB-56E9673EA865}"/>
              </a:ext>
            </a:extLst>
          </p:cNvPr>
          <p:cNvSpPr>
            <a:spLocks noGrp="1"/>
          </p:cNvSpPr>
          <p:nvPr>
            <p:ph type="title"/>
          </p:nvPr>
        </p:nvSpPr>
        <p:spPr/>
        <p:txBody>
          <a:bodyPr/>
          <a:lstStyle/>
          <a:p>
            <a:r>
              <a:rPr lang="en-IN" dirty="0"/>
              <a:t>Locate Elements by </a:t>
            </a:r>
            <a:r>
              <a:rPr lang="en-IN" dirty="0" err="1"/>
              <a:t>partialLinkText</a:t>
            </a:r>
            <a:endParaRPr lang="en-IN" dirty="0"/>
          </a:p>
        </p:txBody>
      </p:sp>
      <p:pic>
        <p:nvPicPr>
          <p:cNvPr id="5" name="Picture 4">
            <a:extLst>
              <a:ext uri="{FF2B5EF4-FFF2-40B4-BE49-F238E27FC236}">
                <a16:creationId xmlns:a16="http://schemas.microsoft.com/office/drawing/2014/main" id="{35DB8A19-4EAF-3D6E-B8BD-D56C04D9097A}"/>
              </a:ext>
            </a:extLst>
          </p:cNvPr>
          <p:cNvPicPr>
            <a:picLocks noChangeAspect="1"/>
          </p:cNvPicPr>
          <p:nvPr/>
        </p:nvPicPr>
        <p:blipFill>
          <a:blip r:embed="rId2"/>
          <a:stretch>
            <a:fillRect/>
          </a:stretch>
        </p:blipFill>
        <p:spPr>
          <a:xfrm>
            <a:off x="475031" y="2167855"/>
            <a:ext cx="8382076" cy="1413545"/>
          </a:xfrm>
          <a:prstGeom prst="rect">
            <a:avLst/>
          </a:prstGeom>
        </p:spPr>
      </p:pic>
    </p:spTree>
    <p:extLst>
      <p:ext uri="{BB962C8B-B14F-4D97-AF65-F5344CB8AC3E}">
        <p14:creationId xmlns:p14="http://schemas.microsoft.com/office/powerpoint/2010/main" val="32941345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6DAF42-F16F-94D5-2885-4C1B6A0EC952}"/>
              </a:ext>
            </a:extLst>
          </p:cNvPr>
          <p:cNvSpPr>
            <a:spLocks noGrp="1"/>
          </p:cNvSpPr>
          <p:nvPr>
            <p:ph type="title"/>
          </p:nvPr>
        </p:nvSpPr>
        <p:spPr/>
        <p:txBody>
          <a:bodyPr/>
          <a:lstStyle/>
          <a:p>
            <a:r>
              <a:rPr lang="en-IN" dirty="0"/>
              <a:t>Locate Multiple Elements</a:t>
            </a:r>
          </a:p>
        </p:txBody>
      </p:sp>
      <p:pic>
        <p:nvPicPr>
          <p:cNvPr id="5" name="Picture 4">
            <a:extLst>
              <a:ext uri="{FF2B5EF4-FFF2-40B4-BE49-F238E27FC236}">
                <a16:creationId xmlns:a16="http://schemas.microsoft.com/office/drawing/2014/main" id="{457318C8-A1D7-6887-1F54-2C3EA349110E}"/>
              </a:ext>
            </a:extLst>
          </p:cNvPr>
          <p:cNvPicPr>
            <a:picLocks noChangeAspect="1"/>
          </p:cNvPicPr>
          <p:nvPr/>
        </p:nvPicPr>
        <p:blipFill>
          <a:blip r:embed="rId2"/>
          <a:stretch>
            <a:fillRect/>
          </a:stretch>
        </p:blipFill>
        <p:spPr>
          <a:xfrm>
            <a:off x="449550" y="1856792"/>
            <a:ext cx="8216746" cy="3705808"/>
          </a:xfrm>
          <a:prstGeom prst="rect">
            <a:avLst/>
          </a:prstGeom>
        </p:spPr>
      </p:pic>
    </p:spTree>
    <p:extLst>
      <p:ext uri="{BB962C8B-B14F-4D97-AF65-F5344CB8AC3E}">
        <p14:creationId xmlns:p14="http://schemas.microsoft.com/office/powerpoint/2010/main" val="4145225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0B562-45F2-4D96-9E90-E83FD951B87C}"/>
              </a:ext>
            </a:extLst>
          </p:cNvPr>
          <p:cNvSpPr>
            <a:spLocks noGrp="1"/>
          </p:cNvSpPr>
          <p:nvPr>
            <p:ph sz="quarter" idx="12"/>
          </p:nvPr>
        </p:nvSpPr>
        <p:spPr/>
        <p:txBody>
          <a:bodyPr/>
          <a:lstStyle/>
          <a:p>
            <a:r>
              <a:rPr lang="en-IN" dirty="0"/>
              <a:t>Linear Automation Framework</a:t>
            </a:r>
          </a:p>
          <a:p>
            <a:r>
              <a:rPr lang="en-IN" dirty="0"/>
              <a:t>Modular Driven Framework</a:t>
            </a:r>
          </a:p>
          <a:p>
            <a:r>
              <a:rPr lang="en-IN" dirty="0" err="1"/>
              <a:t>Behavior</a:t>
            </a:r>
            <a:r>
              <a:rPr lang="en-IN" dirty="0"/>
              <a:t> Driven framework</a:t>
            </a:r>
          </a:p>
          <a:p>
            <a:r>
              <a:rPr lang="en-IN" dirty="0"/>
              <a:t>Data-Driven Framework</a:t>
            </a:r>
          </a:p>
          <a:p>
            <a:r>
              <a:rPr lang="en-IN" dirty="0"/>
              <a:t>Keyword-Driven Framework</a:t>
            </a:r>
          </a:p>
          <a:p>
            <a:r>
              <a:rPr lang="en-IN" dirty="0"/>
              <a:t>Hybrid Testing Framework</a:t>
            </a:r>
          </a:p>
        </p:txBody>
      </p:sp>
      <p:sp>
        <p:nvSpPr>
          <p:cNvPr id="3" name="Title 2">
            <a:extLst>
              <a:ext uri="{FF2B5EF4-FFF2-40B4-BE49-F238E27FC236}">
                <a16:creationId xmlns:a16="http://schemas.microsoft.com/office/drawing/2014/main" id="{17B79AEC-C28F-47DC-BCC4-B26E21036C17}"/>
              </a:ext>
            </a:extLst>
          </p:cNvPr>
          <p:cNvSpPr>
            <a:spLocks noGrp="1"/>
          </p:cNvSpPr>
          <p:nvPr>
            <p:ph type="title"/>
          </p:nvPr>
        </p:nvSpPr>
        <p:spPr/>
        <p:txBody>
          <a:bodyPr/>
          <a:lstStyle/>
          <a:p>
            <a:r>
              <a:rPr lang="en-IN" dirty="0"/>
              <a:t>Test Automation Framework Types</a:t>
            </a:r>
          </a:p>
        </p:txBody>
      </p:sp>
    </p:spTree>
    <p:extLst>
      <p:ext uri="{BB962C8B-B14F-4D97-AF65-F5344CB8AC3E}">
        <p14:creationId xmlns:p14="http://schemas.microsoft.com/office/powerpoint/2010/main" val="2802925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049E3A-00BA-12D7-6FE7-3F5A8C04EE4E}"/>
              </a:ext>
            </a:extLst>
          </p:cNvPr>
          <p:cNvSpPr>
            <a:spLocks noGrp="1"/>
          </p:cNvSpPr>
          <p:nvPr>
            <p:ph type="title"/>
          </p:nvPr>
        </p:nvSpPr>
        <p:spPr/>
        <p:txBody>
          <a:bodyPr/>
          <a:lstStyle/>
          <a:p>
            <a:r>
              <a:rPr lang="en-IN" dirty="0"/>
              <a:t>Locate By XPath</a:t>
            </a:r>
          </a:p>
        </p:txBody>
      </p:sp>
      <p:pic>
        <p:nvPicPr>
          <p:cNvPr id="1026" name="Picture 2" descr="Basic Format of XPath">
            <a:extLst>
              <a:ext uri="{FF2B5EF4-FFF2-40B4-BE49-F238E27FC236}">
                <a16:creationId xmlns:a16="http://schemas.microsoft.com/office/drawing/2014/main" id="{D50F94B0-7F32-3E47-BE2F-24212C700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380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930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049E3A-00BA-12D7-6FE7-3F5A8C04EE4E}"/>
              </a:ext>
            </a:extLst>
          </p:cNvPr>
          <p:cNvSpPr>
            <a:spLocks noGrp="1"/>
          </p:cNvSpPr>
          <p:nvPr>
            <p:ph type="title"/>
          </p:nvPr>
        </p:nvSpPr>
        <p:spPr/>
        <p:txBody>
          <a:bodyPr/>
          <a:lstStyle/>
          <a:p>
            <a:r>
              <a:rPr lang="en-IN" dirty="0"/>
              <a:t>Locate By XPath</a:t>
            </a:r>
          </a:p>
        </p:txBody>
      </p:sp>
      <p:pic>
        <p:nvPicPr>
          <p:cNvPr id="4" name="Picture 3">
            <a:extLst>
              <a:ext uri="{FF2B5EF4-FFF2-40B4-BE49-F238E27FC236}">
                <a16:creationId xmlns:a16="http://schemas.microsoft.com/office/drawing/2014/main" id="{6FC31754-408B-FA39-2994-CD2EDA0961B8}"/>
              </a:ext>
            </a:extLst>
          </p:cNvPr>
          <p:cNvPicPr>
            <a:picLocks noChangeAspect="1"/>
          </p:cNvPicPr>
          <p:nvPr/>
        </p:nvPicPr>
        <p:blipFill>
          <a:blip r:embed="rId2"/>
          <a:stretch>
            <a:fillRect/>
          </a:stretch>
        </p:blipFill>
        <p:spPr>
          <a:xfrm>
            <a:off x="228600" y="1748644"/>
            <a:ext cx="8763000" cy="4194956"/>
          </a:xfrm>
          <a:prstGeom prst="rect">
            <a:avLst/>
          </a:prstGeom>
        </p:spPr>
      </p:pic>
    </p:spTree>
    <p:extLst>
      <p:ext uri="{BB962C8B-B14F-4D97-AF65-F5344CB8AC3E}">
        <p14:creationId xmlns:p14="http://schemas.microsoft.com/office/powerpoint/2010/main" val="25119115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4"/>
            <a:ext cx="8228012" cy="5019675"/>
          </a:xfrm>
        </p:spPr>
        <p:txBody>
          <a:bodyPr>
            <a:normAutofit fontScale="92500" lnSpcReduction="20000"/>
          </a:bodyPr>
          <a:lstStyle/>
          <a:p>
            <a:r>
              <a:rPr lang="en-IN" dirty="0"/>
              <a:t>Basic XPath:</a:t>
            </a:r>
          </a:p>
          <a:p>
            <a:pPr lvl="1"/>
            <a:r>
              <a:rPr lang="en-IN" dirty="0"/>
              <a:t>Xpath=//input[@name='uid’]</a:t>
            </a:r>
          </a:p>
          <a:p>
            <a:pPr lvl="2"/>
            <a:r>
              <a:rPr lang="en-IN" dirty="0"/>
              <a:t>&lt;input name=“</a:t>
            </a:r>
            <a:r>
              <a:rPr lang="en-IN" dirty="0" err="1"/>
              <a:t>uid</a:t>
            </a:r>
            <a:r>
              <a:rPr lang="en-IN" dirty="0"/>
              <a:t>” /&gt;</a:t>
            </a:r>
          </a:p>
          <a:p>
            <a:pPr lvl="1"/>
            <a:r>
              <a:rPr lang="en-IN" dirty="0"/>
              <a:t>Xpath=//input[@type='text’]</a:t>
            </a:r>
          </a:p>
          <a:p>
            <a:pPr lvl="2"/>
            <a:r>
              <a:rPr lang="en-IN" dirty="0"/>
              <a:t> &lt;input type=“text”&gt;</a:t>
            </a:r>
          </a:p>
          <a:p>
            <a:pPr lvl="1"/>
            <a:r>
              <a:rPr lang="en-IN" dirty="0"/>
              <a:t>Xpath=//label[@id='message23’]</a:t>
            </a:r>
          </a:p>
          <a:p>
            <a:pPr lvl="2"/>
            <a:r>
              <a:rPr lang="en-IN" dirty="0"/>
              <a:t>&lt;label id=“message23”&gt;</a:t>
            </a:r>
          </a:p>
          <a:p>
            <a:pPr lvl="1"/>
            <a:r>
              <a:rPr lang="en-IN" dirty="0"/>
              <a:t>Xpath=//input[@value='RESET’]</a:t>
            </a:r>
          </a:p>
          <a:p>
            <a:pPr lvl="2"/>
            <a:r>
              <a:rPr lang="en-IN" dirty="0"/>
              <a:t>&lt;input value=“RESET”&gt;</a:t>
            </a:r>
          </a:p>
          <a:p>
            <a:pPr lvl="1"/>
            <a:r>
              <a:rPr lang="en-IN" dirty="0"/>
              <a:t>Xpath=//*[@class='barone’]</a:t>
            </a:r>
          </a:p>
          <a:p>
            <a:pPr lvl="2"/>
            <a:r>
              <a:rPr lang="en-IN" dirty="0"/>
              <a:t>&lt;p class=“</a:t>
            </a:r>
            <a:r>
              <a:rPr lang="en-IN" dirty="0" err="1"/>
              <a:t>barone</a:t>
            </a:r>
            <a:r>
              <a:rPr lang="en-IN" dirty="0"/>
              <a:t>&gt;, &lt;div class=“</a:t>
            </a:r>
            <a:r>
              <a:rPr lang="en-IN" dirty="0" err="1"/>
              <a:t>barone</a:t>
            </a:r>
            <a:r>
              <a:rPr lang="en-IN" dirty="0"/>
              <a:t>”&gt;, &lt;form class=“</a:t>
            </a:r>
            <a:r>
              <a:rPr lang="en-IN" dirty="0" err="1"/>
              <a:t>barone</a:t>
            </a:r>
            <a:r>
              <a:rPr lang="en-IN" dirty="0"/>
              <a:t>”&gt;</a:t>
            </a:r>
          </a:p>
          <a:p>
            <a:pPr lvl="1"/>
            <a:r>
              <a:rPr lang="en-IN" dirty="0"/>
              <a:t>Xpath=//a[@href='http://demo.guru99.com/’]</a:t>
            </a:r>
          </a:p>
          <a:p>
            <a:pPr lvl="2"/>
            <a:r>
              <a:rPr lang="en-IN" dirty="0"/>
              <a:t>&lt;a </a:t>
            </a:r>
            <a:r>
              <a:rPr lang="en-IN" dirty="0" err="1"/>
              <a:t>href</a:t>
            </a:r>
            <a:r>
              <a:rPr lang="en-IN" dirty="0"/>
              <a:t>=“'http://demo.guru99.com/”&gt;&lt;/a&gt;</a:t>
            </a:r>
          </a:p>
          <a:p>
            <a:pPr lvl="1"/>
            <a:r>
              <a:rPr lang="en-IN" dirty="0"/>
              <a:t>Xpath=//</a:t>
            </a:r>
            <a:r>
              <a:rPr lang="en-IN" dirty="0" err="1"/>
              <a:t>img</a:t>
            </a:r>
            <a:r>
              <a:rPr lang="en-IN" dirty="0"/>
              <a:t>[@src='//guru99.com/images/home/java.png’]</a:t>
            </a:r>
          </a:p>
          <a:p>
            <a:pPr lvl="2"/>
            <a:r>
              <a:rPr lang="en-IN" dirty="0"/>
              <a:t>&lt;</a:t>
            </a:r>
            <a:r>
              <a:rPr lang="en-IN" dirty="0" err="1"/>
              <a:t>img</a:t>
            </a:r>
            <a:r>
              <a:rPr lang="en-IN" dirty="0"/>
              <a:t> </a:t>
            </a:r>
            <a:r>
              <a:rPr lang="en-IN" dirty="0" err="1"/>
              <a:t>src</a:t>
            </a:r>
            <a:r>
              <a:rPr lang="en-IN" dirty="0"/>
              <a:t>=“='//guru99.com/images/home/java.png”/&gt;</a:t>
            </a:r>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spTree>
    <p:extLst>
      <p:ext uri="{BB962C8B-B14F-4D97-AF65-F5344CB8AC3E}">
        <p14:creationId xmlns:p14="http://schemas.microsoft.com/office/powerpoint/2010/main" val="14046083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lstStyle/>
          <a:p>
            <a:r>
              <a:rPr lang="en-IN" dirty="0"/>
              <a:t>Contains():</a:t>
            </a:r>
          </a:p>
          <a:p>
            <a:pPr lvl="1"/>
            <a:r>
              <a:rPr lang="en-IN" dirty="0"/>
              <a:t>Xpath=//*[contains(@name,'btn')]</a:t>
            </a:r>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2050" name="Picture 2" descr="XPath in Selenium WebDriver: Complete Tutorial">
            <a:extLst>
              <a:ext uri="{FF2B5EF4-FFF2-40B4-BE49-F238E27FC236}">
                <a16:creationId xmlns:a16="http://schemas.microsoft.com/office/drawing/2014/main" id="{F067AC89-C76F-F05D-EB1F-0B2D52A4A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62200"/>
            <a:ext cx="7391400" cy="439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857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fontScale="85000" lnSpcReduction="20000"/>
          </a:bodyPr>
          <a:lstStyle/>
          <a:p>
            <a:r>
              <a:rPr lang="en-IN" dirty="0"/>
              <a:t>Contains():</a:t>
            </a:r>
          </a:p>
          <a:p>
            <a:pPr lvl="1"/>
            <a:r>
              <a:rPr lang="en-IN" dirty="0"/>
              <a:t>Xpath=//*[contains(text(),'here')]</a:t>
            </a:r>
          </a:p>
          <a:p>
            <a:pPr lvl="1"/>
            <a:r>
              <a:rPr lang="en-IN" dirty="0"/>
              <a:t>Xpath=//*[contains(@href,'guru99.com')]</a:t>
            </a:r>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3074" name="Picture 2" descr="XPath in Selenium WebDriver: Complete Tutorial">
            <a:extLst>
              <a:ext uri="{FF2B5EF4-FFF2-40B4-BE49-F238E27FC236}">
                <a16:creationId xmlns:a16="http://schemas.microsoft.com/office/drawing/2014/main" id="{A9F19766-8201-171F-CFDA-2AE2ADAC0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6705600" cy="429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071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a:bodyPr>
          <a:lstStyle/>
          <a:p>
            <a:r>
              <a:rPr lang="en-IN" dirty="0"/>
              <a:t>Using OR &amp; AND:</a:t>
            </a:r>
          </a:p>
          <a:p>
            <a:pPr lvl="1"/>
            <a:r>
              <a:rPr lang="en-US" dirty="0"/>
              <a:t>Xpath=//*[@type='submit' or @name='btnReset']</a:t>
            </a:r>
            <a:endParaRPr lang="en-IN" dirty="0"/>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4098" name="Picture 2" descr="XPath in Selenium WebDriver: Complete Tutorial">
            <a:extLst>
              <a:ext uri="{FF2B5EF4-FFF2-40B4-BE49-F238E27FC236}">
                <a16:creationId xmlns:a16="http://schemas.microsoft.com/office/drawing/2014/main" id="{2C6FCBA4-5A53-6717-C1D8-D3F83A47C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38400"/>
            <a:ext cx="7576288"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4149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a:bodyPr>
          <a:lstStyle/>
          <a:p>
            <a:r>
              <a:rPr lang="en-IN" dirty="0"/>
              <a:t>Using OR &amp; AND:</a:t>
            </a:r>
          </a:p>
          <a:p>
            <a:pPr lvl="1"/>
            <a:r>
              <a:rPr lang="en-US" dirty="0"/>
              <a:t>Xpath=//input[@type='submit' and @name='btnLogin']</a:t>
            </a:r>
            <a:endParaRPr lang="en-IN" dirty="0"/>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5122" name="Picture 2" descr="XPath in Selenium WebDriver: Complete Tutorial">
            <a:extLst>
              <a:ext uri="{FF2B5EF4-FFF2-40B4-BE49-F238E27FC236}">
                <a16:creationId xmlns:a16="http://schemas.microsoft.com/office/drawing/2014/main" id="{2AF00A0A-03BD-5137-B487-F61479274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377751"/>
            <a:ext cx="6477000" cy="429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9463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a:bodyPr>
          <a:lstStyle/>
          <a:p>
            <a:r>
              <a:rPr lang="en-IN" dirty="0"/>
              <a:t>Xpath Starts-with</a:t>
            </a:r>
          </a:p>
          <a:p>
            <a:r>
              <a:rPr lang="en-US" dirty="0"/>
              <a:t>Xpath=//label[starts-with(@id,'message')]</a:t>
            </a:r>
            <a:endParaRPr lang="en-IN" dirty="0"/>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6146" name="Picture 2" descr="XPath in Selenium WebDriver: Complete Tutorial">
            <a:extLst>
              <a:ext uri="{FF2B5EF4-FFF2-40B4-BE49-F238E27FC236}">
                <a16:creationId xmlns:a16="http://schemas.microsoft.com/office/drawing/2014/main" id="{C8A92856-3460-0E63-79B3-59632FFF3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20" y="2362200"/>
            <a:ext cx="8759489" cy="426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1735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a:bodyPr>
          <a:lstStyle/>
          <a:p>
            <a:r>
              <a:rPr lang="en-IN" dirty="0"/>
              <a:t> XPath Text() Function</a:t>
            </a:r>
          </a:p>
          <a:p>
            <a:pPr lvl="1"/>
            <a:r>
              <a:rPr lang="en-US" dirty="0"/>
              <a:t>Xpath=//td[text()='</a:t>
            </a:r>
            <a:r>
              <a:rPr lang="en-US" dirty="0" err="1"/>
              <a:t>UserID</a:t>
            </a:r>
            <a:r>
              <a:rPr lang="en-US" dirty="0"/>
              <a:t>']</a:t>
            </a:r>
            <a:endParaRPr lang="en-IN" dirty="0"/>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7170" name="Picture 2" descr="XPath in Selenium WebDriver: Complete Tutorial">
            <a:extLst>
              <a:ext uri="{FF2B5EF4-FFF2-40B4-BE49-F238E27FC236}">
                <a16:creationId xmlns:a16="http://schemas.microsoft.com/office/drawing/2014/main" id="{AA48F276-A232-3283-4AE6-F905C1294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7315200" cy="4266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49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2A9CF2-502C-1CBE-597A-E3C133018CC4}"/>
              </a:ext>
            </a:extLst>
          </p:cNvPr>
          <p:cNvSpPr>
            <a:spLocks noGrp="1"/>
          </p:cNvSpPr>
          <p:nvPr>
            <p:ph sz="quarter" idx="12"/>
          </p:nvPr>
        </p:nvSpPr>
        <p:spPr>
          <a:xfrm>
            <a:off x="457201" y="1381125"/>
            <a:ext cx="8228012" cy="981075"/>
          </a:xfrm>
        </p:spPr>
        <p:txBody>
          <a:bodyPr>
            <a:normAutofit fontScale="77500" lnSpcReduction="20000"/>
          </a:bodyPr>
          <a:lstStyle/>
          <a:p>
            <a:r>
              <a:rPr lang="en-IN" dirty="0"/>
              <a:t> XPath axes methods</a:t>
            </a:r>
          </a:p>
          <a:p>
            <a:r>
              <a:rPr lang="en-IN" dirty="0"/>
              <a:t>Following:</a:t>
            </a:r>
          </a:p>
          <a:p>
            <a:pPr lvl="1"/>
            <a:r>
              <a:rPr lang="en-US" dirty="0"/>
              <a:t>Xpath=//*[@type='text']//following::input[1]</a:t>
            </a:r>
            <a:endParaRPr lang="en-IN" dirty="0"/>
          </a:p>
        </p:txBody>
      </p:sp>
      <p:sp>
        <p:nvSpPr>
          <p:cNvPr id="3" name="Title 2">
            <a:extLst>
              <a:ext uri="{FF2B5EF4-FFF2-40B4-BE49-F238E27FC236}">
                <a16:creationId xmlns:a16="http://schemas.microsoft.com/office/drawing/2014/main" id="{91E5E723-E4F6-B72D-250C-14D4063777FD}"/>
              </a:ext>
            </a:extLst>
          </p:cNvPr>
          <p:cNvSpPr>
            <a:spLocks noGrp="1"/>
          </p:cNvSpPr>
          <p:nvPr>
            <p:ph type="title"/>
          </p:nvPr>
        </p:nvSpPr>
        <p:spPr/>
        <p:txBody>
          <a:bodyPr/>
          <a:lstStyle/>
          <a:p>
            <a:r>
              <a:rPr lang="en-US" dirty="0"/>
              <a:t>How To Write Dynamic XPath In Selenium WebDriver</a:t>
            </a:r>
            <a:endParaRPr lang="en-IN" dirty="0"/>
          </a:p>
        </p:txBody>
      </p:sp>
      <p:pic>
        <p:nvPicPr>
          <p:cNvPr id="8194" name="Picture 2" descr="XPath in Selenium WebDriver: Complete Tutorial">
            <a:extLst>
              <a:ext uri="{FF2B5EF4-FFF2-40B4-BE49-F238E27FC236}">
                <a16:creationId xmlns:a16="http://schemas.microsoft.com/office/drawing/2014/main" id="{A217590D-2FFC-2EDE-51CE-18F2EF6DDF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29"/>
          <a:stretch/>
        </p:blipFill>
        <p:spPr bwMode="auto">
          <a:xfrm>
            <a:off x="685800" y="2787650"/>
            <a:ext cx="7467600" cy="367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1336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dcmitype/"/>
    <ds:schemaRef ds:uri="http://purl.org/dc/term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5555</TotalTime>
  <Words>10622</Words>
  <Application>Microsoft Office PowerPoint</Application>
  <PresentationFormat>On-screen Show (4:3)</PresentationFormat>
  <Paragraphs>1012</Paragraphs>
  <Slides>216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216</vt:i4>
      </vt:variant>
    </vt:vector>
  </HeadingPairs>
  <TitlesOfParts>
    <vt:vector size="223" baseType="lpstr">
      <vt:lpstr>Arial</vt:lpstr>
      <vt:lpstr>Calibri</vt:lpstr>
      <vt:lpstr>Encode Sans</vt:lpstr>
      <vt:lpstr>inter-bold</vt:lpstr>
      <vt:lpstr>inter-regular</vt:lpstr>
      <vt:lpstr>times new roman</vt:lpstr>
      <vt:lpstr>Pencils_02_2012</vt:lpstr>
      <vt:lpstr>PowerPoint Presentation</vt:lpstr>
      <vt:lpstr>Selenium Goals</vt:lpstr>
      <vt:lpstr>What Is Test Automation?</vt:lpstr>
      <vt:lpstr>Basic understanding of test automation framework</vt:lpstr>
      <vt:lpstr>What are the steps for an effective Test Automation Approach?</vt:lpstr>
      <vt:lpstr>Importance of Automation Framework in Software Testing</vt:lpstr>
      <vt:lpstr>Importance of Automation Framework in Software Testing</vt:lpstr>
      <vt:lpstr>Importance of Automation Framework in Software Testing</vt:lpstr>
      <vt:lpstr>Test Automation Framework Types</vt:lpstr>
      <vt:lpstr>Test Automation Framework Types</vt:lpstr>
      <vt:lpstr>Test Automation Framework Types</vt:lpstr>
      <vt:lpstr>Test Automation Framework Types</vt:lpstr>
      <vt:lpstr>Test Automation Framework Types</vt:lpstr>
      <vt:lpstr>Test Automation Framework Types</vt:lpstr>
      <vt:lpstr>Test Automation Framework Types</vt:lpstr>
      <vt:lpstr>Test Automation Framework Types</vt:lpstr>
      <vt:lpstr>How to Choose a Testing Framework</vt:lpstr>
      <vt:lpstr>What are the types of tests to test automation frameworks?</vt:lpstr>
      <vt:lpstr>Automation Testing Tools</vt:lpstr>
      <vt:lpstr>Automation Testing Tools</vt:lpstr>
      <vt:lpstr>Automation Testing Tools</vt:lpstr>
      <vt:lpstr>Automation Testing Tools</vt:lpstr>
      <vt:lpstr>Automation Testing Tools</vt:lpstr>
      <vt:lpstr>Automation Testing Tools</vt:lpstr>
      <vt:lpstr>Automation Testing Tools</vt:lpstr>
      <vt:lpstr>Automation Testing Tools</vt:lpstr>
      <vt:lpstr>What Is Selenium Automation Framework?</vt:lpstr>
      <vt:lpstr>Understanding the Selenium components</vt:lpstr>
      <vt:lpstr>Understanding the Selenium components</vt:lpstr>
      <vt:lpstr>Understanding the Selenium components</vt:lpstr>
      <vt:lpstr>Understanding the Selenium components</vt:lpstr>
      <vt:lpstr>Why Selenium</vt:lpstr>
      <vt:lpstr>Getting Started with Selenium IDE</vt:lpstr>
      <vt:lpstr>Getting Started with Selenium IDE</vt:lpstr>
      <vt:lpstr>Getting Started with Selenium IDE</vt:lpstr>
      <vt:lpstr>Installing Selenium IDE </vt:lpstr>
      <vt:lpstr>Installing Selenium IDE </vt:lpstr>
      <vt:lpstr>Selenium IDE</vt:lpstr>
      <vt:lpstr>Selenium IDE</vt:lpstr>
      <vt:lpstr>Selenium IDE</vt:lpstr>
      <vt:lpstr>Selenium IDE</vt:lpstr>
      <vt:lpstr>Rules for automation</vt:lpstr>
      <vt:lpstr>Recording your first test with Selenium IDE</vt:lpstr>
      <vt:lpstr>Recording your first test with Selenium IDE</vt:lpstr>
      <vt:lpstr>verify and assert methods</vt:lpstr>
      <vt:lpstr>Selenium IDE</vt:lpstr>
      <vt:lpstr>Introduction to Selenium Commands - Selenese</vt:lpstr>
      <vt:lpstr>Introduction to Selenium Commands - Selenese</vt:lpstr>
      <vt:lpstr>Introduction to Selenium Commands - Selenese</vt:lpstr>
      <vt:lpstr>PowerPoint Presentation</vt:lpstr>
      <vt:lpstr>PowerPoint Presentation</vt:lpstr>
      <vt:lpstr>PowerPoint Presentation</vt:lpstr>
      <vt:lpstr>Locators</vt:lpstr>
      <vt:lpstr>Locating elements by ID</vt:lpstr>
      <vt:lpstr>Locating elements by ID</vt:lpstr>
      <vt:lpstr>Locating elements by ID</vt:lpstr>
      <vt:lpstr>finding elements by name</vt:lpstr>
      <vt:lpstr>Adding filters to the name</vt:lpstr>
      <vt:lpstr>finding elements by link text</vt:lpstr>
      <vt:lpstr>finding elements by accessing the DOM via JavaScript</vt:lpstr>
      <vt:lpstr>finding elements by XPath</vt:lpstr>
      <vt:lpstr>finding elements by XPath</vt:lpstr>
      <vt:lpstr>Finding an element by the text it contains</vt:lpstr>
      <vt:lpstr>Finding an element by the text it contains</vt:lpstr>
      <vt:lpstr>Finding an element by the text it contains</vt:lpstr>
      <vt:lpstr>CSS selectors</vt:lpstr>
      <vt:lpstr>CSS selectors</vt:lpstr>
      <vt:lpstr>Selenium WebDriver- Architecture (selenium-3)</vt:lpstr>
      <vt:lpstr>Selenium WebDriver- Architecture (selenium-3)</vt:lpstr>
      <vt:lpstr>Selenium WebDriver- Architecture (selenium-4)</vt:lpstr>
      <vt:lpstr>Selenium WebDriver- Architecture (selenium-4)</vt:lpstr>
      <vt:lpstr>Selenium WebDriver- Architecture (selenium-4)</vt:lpstr>
      <vt:lpstr>Selenium WebDriver- Architecture</vt:lpstr>
      <vt:lpstr>Selenium WebDriver</vt:lpstr>
      <vt:lpstr>WebDriver API</vt:lpstr>
      <vt:lpstr>Selenium WebDriver- Features</vt:lpstr>
      <vt:lpstr>Selenium WebDriver- Features</vt:lpstr>
      <vt:lpstr>Basic Steps in a Selenium WebDriver Script</vt:lpstr>
      <vt:lpstr>Selenium WebDriver- Installation</vt:lpstr>
      <vt:lpstr>Selenium 3 vs 4</vt:lpstr>
      <vt:lpstr>Different Types of Locators in Selenium</vt:lpstr>
      <vt:lpstr>Locate Elements by CSS ID</vt:lpstr>
      <vt:lpstr>Locate Elements by CSS Class</vt:lpstr>
      <vt:lpstr>Locate Elements by Name</vt:lpstr>
      <vt:lpstr>Locate Elements by XPath</vt:lpstr>
      <vt:lpstr>Locate Elements by tagName</vt:lpstr>
      <vt:lpstr>Locate Elements by linkText</vt:lpstr>
      <vt:lpstr>Locate Elements by partialLinkText</vt:lpstr>
      <vt:lpstr>Locate Multiple Elements</vt:lpstr>
      <vt:lpstr>Locate By XPath</vt:lpstr>
      <vt:lpstr>Locate By XPath</vt:lpstr>
      <vt:lpstr>How To Write Dynamic XPath In Selenium WebDriver</vt:lpstr>
      <vt:lpstr>How To Write Dynamic XPath In Selenium WebDriver</vt:lpstr>
      <vt:lpstr>How To Write Dynamic XPath In Selenium WebDriver</vt:lpstr>
      <vt:lpstr>How To Write Dynamic XPath In Selenium WebDriver</vt:lpstr>
      <vt:lpstr>How To Write Dynamic XPath In Selenium WebDriver</vt:lpstr>
      <vt:lpstr>How To Write Dynamic XPath In Selenium WebDriver</vt:lpstr>
      <vt:lpstr>How To Write Dynamic XPath In Selenium WebDriver</vt:lpstr>
      <vt:lpstr>How To Write Dynamic XPath In Selenium WebDriver</vt:lpstr>
      <vt:lpstr>How To Write Dynamic XPath In Selenium WebDriver</vt:lpstr>
      <vt:lpstr>How To Write Dynamic XPath In Selenium WebDriver</vt:lpstr>
      <vt:lpstr>How To Write Dynamic XPath In Selenium WebDriver</vt:lpstr>
      <vt:lpstr>How To Write Dynamic XPath In Selenium WebDriver</vt:lpstr>
      <vt:lpstr>How To Write Dynamic XPath In Selenium WebDriver</vt:lpstr>
      <vt:lpstr>How To Write Dynamic XPath In Selenium WebDriver</vt:lpstr>
      <vt:lpstr>How To Write Dynamic XPath In Selenium WebDriver</vt:lpstr>
      <vt:lpstr>Selenium3 vs Selenium 4</vt:lpstr>
      <vt:lpstr>Selenium3 vs Selenium 4</vt:lpstr>
      <vt:lpstr>Selenium3 vs Selenium 4</vt:lpstr>
      <vt:lpstr>Selenium3 vs Selenium 4</vt:lpstr>
      <vt:lpstr>Selenium3 vs Selenium 4</vt:lpstr>
      <vt:lpstr>Selenium3 vs Selenium 4</vt:lpstr>
      <vt:lpstr>Selenium3 vs Selenium 4</vt:lpstr>
      <vt:lpstr>Selenium3 vs Selenium 4</vt:lpstr>
      <vt:lpstr>Selenium3 vs Selenium 4</vt:lpstr>
      <vt:lpstr>Selenium3 vs Selenium 4</vt:lpstr>
      <vt:lpstr>Selenium3 vs Selenium 4</vt:lpstr>
      <vt:lpstr>Selenium3 vs Selenium 4</vt:lpstr>
      <vt:lpstr>Selenium3 vs Selenium 4</vt:lpstr>
      <vt:lpstr>Web Driver API</vt:lpstr>
      <vt:lpstr>Web Driver API</vt:lpstr>
      <vt:lpstr>Web Driver API</vt:lpstr>
      <vt:lpstr>Web Driver API</vt:lpstr>
      <vt:lpstr>Web Driver API</vt:lpstr>
      <vt:lpstr>Web Driver API</vt:lpstr>
      <vt:lpstr>Web Driver API</vt:lpstr>
      <vt:lpstr>Web Driver API</vt:lpstr>
      <vt:lpstr>Web Driver API</vt:lpstr>
      <vt:lpstr>Web Driver API</vt:lpstr>
      <vt:lpstr>What is TestNG</vt:lpstr>
      <vt:lpstr>What is TestNG</vt:lpstr>
      <vt:lpstr>TEST NG Framework</vt:lpstr>
      <vt:lpstr>TEST NG Framework</vt:lpstr>
      <vt:lpstr>Why TEST NG Framework</vt:lpstr>
      <vt:lpstr>Why TEST NG Framework</vt:lpstr>
      <vt:lpstr>Why TEST NG Framework</vt:lpstr>
      <vt:lpstr>TestNG Installation and Configuration in Eclipse</vt:lpstr>
      <vt:lpstr>TestNG Installation and Configuration in Eclipse</vt:lpstr>
      <vt:lpstr>TestNG Installation and Configuration in Eclipse</vt:lpstr>
      <vt:lpstr>Features of TestNG</vt:lpstr>
      <vt:lpstr>TestNG Annotations</vt:lpstr>
      <vt:lpstr>TestNG Annotations</vt:lpstr>
      <vt:lpstr>TestNG Annotations</vt:lpstr>
      <vt:lpstr>Dataprovider &amp; TestNG XML: Parameterization in Selenium</vt:lpstr>
      <vt:lpstr>Page Object</vt:lpstr>
      <vt:lpstr>Page Object</vt:lpstr>
      <vt:lpstr>Page Object</vt:lpstr>
      <vt:lpstr>Page Object</vt:lpstr>
      <vt:lpstr>Page Object</vt:lpstr>
      <vt:lpstr>Page Factory</vt:lpstr>
      <vt:lpstr>Page Object</vt:lpstr>
      <vt:lpstr>Page Object</vt:lpstr>
      <vt:lpstr>Advantages of TestNG</vt:lpstr>
      <vt:lpstr>Advantages</vt:lpstr>
      <vt:lpstr>XSLT Report</vt:lpstr>
      <vt:lpstr>AutoIT</vt:lpstr>
      <vt:lpstr>AutoIT</vt:lpstr>
      <vt:lpstr>Why use AutoIT</vt:lpstr>
      <vt:lpstr>AutoIT Features</vt:lpstr>
      <vt:lpstr>AutoIT Features</vt:lpstr>
      <vt:lpstr>AutoIT Features</vt:lpstr>
      <vt:lpstr>AutoIT Features</vt:lpstr>
      <vt:lpstr>AutoIT Features</vt:lpstr>
      <vt:lpstr>AutoIT Features</vt:lpstr>
      <vt:lpstr>AutoIT Features</vt:lpstr>
      <vt:lpstr>AutoIT Features</vt:lpstr>
      <vt:lpstr>AutoIT Features</vt:lpstr>
      <vt:lpstr>AutoIT Features</vt:lpstr>
      <vt:lpstr>Auto IT Download</vt:lpstr>
      <vt:lpstr>Auto IT Download</vt:lpstr>
      <vt:lpstr>Behavioural  Driven Design</vt:lpstr>
      <vt:lpstr>What is BDD?</vt:lpstr>
      <vt:lpstr>What is BDD?</vt:lpstr>
      <vt:lpstr>BDD Rapid Iterations</vt:lpstr>
      <vt:lpstr>Need to Choose BDD</vt:lpstr>
      <vt:lpstr>Characteristics of BDD</vt:lpstr>
      <vt:lpstr>Characteristics of BDD</vt:lpstr>
      <vt:lpstr>Characteristics of BDD</vt:lpstr>
      <vt:lpstr>Characteristics of BDD</vt:lpstr>
      <vt:lpstr>Characteristics of BDD</vt:lpstr>
      <vt:lpstr>Characteristics of BDD</vt:lpstr>
      <vt:lpstr>What is Cucumber?</vt:lpstr>
      <vt:lpstr>BDD Practises</vt:lpstr>
      <vt:lpstr>BDD Practises</vt:lpstr>
      <vt:lpstr>What is Cucumber?</vt:lpstr>
      <vt:lpstr>What is Cucumber?</vt:lpstr>
      <vt:lpstr>Which language is used in cucumber?</vt:lpstr>
      <vt:lpstr>Which language is used in cucumber?</vt:lpstr>
      <vt:lpstr>Which language is used in cucumber?</vt:lpstr>
      <vt:lpstr>Basic Terms of Cucumber</vt:lpstr>
      <vt:lpstr>How does Cucumber Testing Works?</vt:lpstr>
      <vt:lpstr>Software tools supported by Cucumber</vt:lpstr>
      <vt:lpstr>Difference between Cucumber and Selenium</vt:lpstr>
      <vt:lpstr>Feature File in Cucumber Testing</vt:lpstr>
      <vt:lpstr>Behavioural  Driven Design</vt:lpstr>
      <vt:lpstr>Behavioural  Driven Design</vt:lpstr>
      <vt:lpstr>BDD Table</vt:lpstr>
      <vt:lpstr>Feature file with Multiple Scenario</vt:lpstr>
      <vt:lpstr>Gherkin Language</vt:lpstr>
      <vt:lpstr>Install cucumber eclipse plugin </vt:lpstr>
      <vt:lpstr>Cucumber Dependencies</vt:lpstr>
      <vt:lpstr>Create Empty Cucumber Project</vt:lpstr>
      <vt:lpstr>Appium for Android</vt:lpstr>
      <vt:lpstr>Appium for Android</vt:lpstr>
      <vt:lpstr>Architecture of the Appium framework</vt:lpstr>
      <vt:lpstr>Architecture of the Appium framework</vt:lpstr>
      <vt:lpstr>Architecture of the Appium framework</vt:lpstr>
      <vt:lpstr>How does Appium work?</vt:lpstr>
      <vt:lpstr>Working of Appium on Android</vt:lpstr>
      <vt:lpstr>Working of Appium on iOS</vt:lpstr>
      <vt:lpstr>Prerequisites to use Appium</vt:lpstr>
      <vt:lpstr>How to install Appium</vt:lpstr>
      <vt:lpstr>How to set up Appium on Windows?</vt:lpstr>
      <vt:lpstr>How to set up Appium on Windows?</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cp:lastModifiedBy>
  <cp:revision>1031</cp:revision>
  <dcterms:created xsi:type="dcterms:W3CDTF">2012-03-13T15:47:14Z</dcterms:created>
  <dcterms:modified xsi:type="dcterms:W3CDTF">2023-10-12T18:49:10Z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